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Sailec" panose="020B0604020202020204" charset="0"/>
      <p:regular r:id="rId22"/>
      <p:bold r:id="rId23"/>
      <p:italic r:id="rId24"/>
      <p:boldItalic r:id="rId25"/>
    </p:embeddedFont>
    <p:embeddedFont>
      <p:font typeface="Sailec Black" panose="020B0604020202020204" charset="0"/>
      <p:bold r:id="rId26"/>
      <p:boldItalic r:id="rId27"/>
    </p:embeddedFont>
    <p:embeddedFont>
      <p:font typeface="Sailec Light" panose="020B0604020202020204" charset="0"/>
      <p:regular r:id="rId28"/>
      <p:italic r:id="rId29"/>
    </p:embeddedFont>
    <p:embeddedFont>
      <p:font typeface="Sailec Medium" panose="020B0604020202020204" charset="0"/>
      <p:regular r:id="rId30"/>
      <p:italic r:id="rId31"/>
    </p:embeddedFont>
    <p:embeddedFont>
      <p:font typeface="Sailec Thin" panose="020B0604020202020204" charset="0"/>
      <p:regular r:id="rId32"/>
      <p: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0F1"/>
    <a:srgbClr val="F824F8"/>
    <a:srgbClr val="8A8D8E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2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IS\US_EIS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8820165422481"/>
          <c:y val="0.1465687476762117"/>
          <c:w val="0.58178066690840025"/>
          <c:h val="0.6942038216688452"/>
        </c:manualLayout>
      </c:layout>
      <c:doughnutChart>
        <c:varyColors val="1"/>
        <c:ser>
          <c:idx val="0"/>
          <c:order val="0"/>
          <c:spPr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FF0F1"/>
              </a:solidFill>
              <a:ln w="222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FC-4A43-BE68-778B40F6DD31}"/>
              </c:ext>
            </c:extLst>
          </c:dPt>
          <c:dPt>
            <c:idx val="1"/>
            <c:bubble3D val="0"/>
            <c:spPr>
              <a:solidFill>
                <a:srgbClr val="293A92">
                  <a:alpha val="20000"/>
                </a:srgbClr>
              </a:solidFill>
              <a:ln w="222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FC-4A43-BE68-778B40F6DD31}"/>
              </c:ext>
            </c:extLst>
          </c:dPt>
          <c:dPt>
            <c:idx val="2"/>
            <c:bubble3D val="0"/>
            <c:spPr>
              <a:solidFill>
                <a:srgbClr val="293A92">
                  <a:alpha val="40000"/>
                </a:srgbClr>
              </a:solidFill>
              <a:ln w="222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FC-4A43-BE68-778B40F6DD31}"/>
              </c:ext>
            </c:extLst>
          </c:dPt>
          <c:dPt>
            <c:idx val="3"/>
            <c:bubble3D val="0"/>
            <c:spPr>
              <a:solidFill>
                <a:srgbClr val="293A92">
                  <a:alpha val="60000"/>
                </a:srgbClr>
              </a:solidFill>
              <a:ln w="222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FC-4A43-BE68-778B40F6DD31}"/>
              </c:ext>
            </c:extLst>
          </c:dPt>
          <c:dPt>
            <c:idx val="4"/>
            <c:bubble3D val="0"/>
            <c:spPr>
              <a:solidFill>
                <a:srgbClr val="293A92">
                  <a:alpha val="80000"/>
                </a:srgbClr>
              </a:solidFill>
              <a:ln w="222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FC-4A43-BE68-778B40F6DD31}"/>
              </c:ext>
            </c:extLst>
          </c:dPt>
          <c:dPt>
            <c:idx val="5"/>
            <c:bubble3D val="0"/>
            <c:spPr>
              <a:solidFill>
                <a:srgbClr val="293A92"/>
              </a:solidFill>
              <a:ln w="222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FC-4A43-BE68-778B40F6DD31}"/>
              </c:ext>
            </c:extLst>
          </c:dPt>
          <c:dLbls>
            <c:dLbl>
              <c:idx val="0"/>
              <c:layout>
                <c:manualLayout>
                  <c:x val="4.9523552687972053E-2"/>
                  <c:y val="0.218437606773741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FC-4A43-BE68-778B40F6DD31}"/>
                </c:ext>
              </c:extLst>
            </c:dLbl>
            <c:dLbl>
              <c:idx val="1"/>
              <c:layout>
                <c:manualLayout>
                  <c:x val="-6.9712508833541603E-2"/>
                  <c:y val="9.10326428104124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FC-4A43-BE68-778B40F6DD31}"/>
                </c:ext>
              </c:extLst>
            </c:dLbl>
            <c:dLbl>
              <c:idx val="2"/>
              <c:layout>
                <c:manualLayout>
                  <c:x val="-0.10558872377166216"/>
                  <c:y val="6.47452866894409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FC-4A43-BE68-778B40F6DD31}"/>
                </c:ext>
              </c:extLst>
            </c:dLbl>
            <c:dLbl>
              <c:idx val="3"/>
              <c:layout>
                <c:manualLayout>
                  <c:x val="-0.1454718903997794"/>
                  <c:y val="3.05929554489482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FC-4A43-BE68-778B40F6DD31}"/>
                </c:ext>
              </c:extLst>
            </c:dLbl>
            <c:dLbl>
              <c:idx val="4"/>
              <c:layout>
                <c:manualLayout>
                  <c:x val="-0.1449981869987102"/>
                  <c:y val="-3.54011257831580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FC-4A43-BE68-778B40F6DD31}"/>
                </c:ext>
              </c:extLst>
            </c:dLbl>
            <c:dLbl>
              <c:idx val="5"/>
              <c:layout>
                <c:manualLayout>
                  <c:x val="-4.2629434320030246E-2"/>
                  <c:y val="-0.107323415691102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FC-4A43-BE68-778B40F6D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Sailec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Tables!$AZ$8:$AZ$13</c:f>
              <c:strCache>
                <c:ptCount val="6"/>
                <c:pt idx="0">
                  <c:v>All Other Industries</c:v>
                </c:pt>
                <c:pt idx="1">
                  <c:v>Manufacturing</c:v>
                </c:pt>
                <c:pt idx="2">
                  <c:v>Government, Non-Education</c:v>
                </c:pt>
                <c:pt idx="3">
                  <c:v>Other Services (except Public Administration)</c:v>
                </c:pt>
                <c:pt idx="4">
                  <c:v>Retail Trade</c:v>
                </c:pt>
                <c:pt idx="5">
                  <c:v>Health Care &amp; Social Assistance</c:v>
                </c:pt>
              </c:strCache>
            </c:strRef>
          </c:cat>
          <c:val>
            <c:numRef>
              <c:f>Tables!$BA$8:$BA$13</c:f>
              <c:numCache>
                <c:formatCode>#,##0</c:formatCode>
                <c:ptCount val="6"/>
                <c:pt idx="0">
                  <c:v>47598.939295137861</c:v>
                </c:pt>
                <c:pt idx="1">
                  <c:v>4478.4708766663553</c:v>
                </c:pt>
                <c:pt idx="2">
                  <c:v>5473.2548489608971</c:v>
                </c:pt>
                <c:pt idx="3">
                  <c:v>5766.2662763918433</c:v>
                </c:pt>
                <c:pt idx="4">
                  <c:v>10347.583731548897</c:v>
                </c:pt>
                <c:pt idx="5">
                  <c:v>13484.300858172026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FC-4A43-BE68-778B40F6D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Sailec" panose="00000500000000000000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6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7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6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1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0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3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2C4E-3B40-4D61-AD30-C5EB276BA9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4BB3-694B-441C-BCB7-BCB2878F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5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57994F-9F63-464C-95D3-E89D3FBDF741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496F9F-3A94-4FCC-A3ED-CA6B286367D5}"/>
              </a:ext>
            </a:extLst>
          </p:cNvPr>
          <p:cNvGrpSpPr/>
          <p:nvPr/>
        </p:nvGrpSpPr>
        <p:grpSpPr>
          <a:xfrm>
            <a:off x="-1292" y="0"/>
            <a:ext cx="2256978" cy="381000"/>
            <a:chOff x="-1292" y="0"/>
            <a:chExt cx="2256978" cy="381000"/>
          </a:xfrm>
          <a:solidFill>
            <a:schemeClr val="accent1"/>
          </a:solidFill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279C379-F201-49C2-B91A-D6781C2D0C28}"/>
                </a:ext>
              </a:extLst>
            </p:cNvPr>
            <p:cNvSpPr/>
            <p:nvPr/>
          </p:nvSpPr>
          <p:spPr>
            <a:xfrm rot="13500000">
              <a:off x="1986278" y="55793"/>
              <a:ext cx="269408" cy="26940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Sailec" pitchFamily="2" charset="77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E0BDD9-B1D2-4368-9B80-8B86958680B5}"/>
                </a:ext>
              </a:extLst>
            </p:cNvPr>
            <p:cNvSpPr/>
            <p:nvPr/>
          </p:nvSpPr>
          <p:spPr>
            <a:xfrm>
              <a:off x="-1292" y="0"/>
              <a:ext cx="2122274" cy="38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ailec" pitchFamily="2" charset="77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BF2B703-4A8B-47E7-87BC-D80D2A0EB652}"/>
              </a:ext>
            </a:extLst>
          </p:cNvPr>
          <p:cNvSpPr/>
          <p:nvPr/>
        </p:nvSpPr>
        <p:spPr>
          <a:xfrm>
            <a:off x="838200" y="3754939"/>
            <a:ext cx="7467600" cy="53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100" spc="200" dirty="0">
                <a:latin typeface="Sailec" pitchFamily="2" charset="77"/>
                <a:cs typeface="Century Gothic"/>
              </a:rPr>
              <a:t>ANALYSIS OF THE ECONOMIC IMPACT </a:t>
            </a:r>
            <a:br>
              <a:rPr lang="en-US" sz="1100" spc="200" dirty="0">
                <a:latin typeface="Sailec" pitchFamily="2" charset="77"/>
                <a:cs typeface="Century Gothic"/>
              </a:rPr>
            </a:br>
            <a:r>
              <a:rPr lang="en-US" sz="1100" spc="200" dirty="0">
                <a:latin typeface="Sailec" pitchFamily="2" charset="77"/>
                <a:cs typeface="Century Gothic"/>
              </a:rPr>
              <a:t>AND RETURN ON INVESTMENT OF EDUCATION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CBB7EA-1B93-4834-92AA-3600E8912D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820050"/>
            <a:ext cx="3075432" cy="328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82F23E74-2258-4118-9589-E7D29B4E9B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3600" y="-20638"/>
            <a:ext cx="7924800" cy="473076"/>
            <a:chOff x="544" y="-13"/>
            <a:chExt cx="4992" cy="298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75225326-8285-4808-BCC0-B38B739B16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4" y="-13"/>
              <a:ext cx="499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ABFA3DF6-E1B2-4AB4-92EF-B084FA848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69"/>
              <a:ext cx="6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Sailec" panose="00000500000000000000" pitchFamily="50" charset="0"/>
                </a:rPr>
                <a:t>FY 2019-20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C4A22853-0C9C-43F6-A40B-6220732BA0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2438446"/>
            <a:ext cx="7851775" cy="1354138"/>
            <a:chOff x="613" y="1623"/>
            <a:chExt cx="4946" cy="853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939ABB3D-9F22-48AF-B07D-A754A6D7D3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3" y="1704"/>
              <a:ext cx="4854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16AA6FD7-A9C3-4743-8416-AB983D45D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" y="1623"/>
              <a:ext cx="4904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400" b="0" i="0" u="none" strike="noStrike" dirty="0">
                  <a:solidFill>
                    <a:srgbClr val="293A92"/>
                  </a:solidFill>
                  <a:effectLst/>
                  <a:latin typeface="Sailec Medium" panose="00000600000000000000" pitchFamily="50" charset="0"/>
                </a:rPr>
                <a:t>The economic value of </a:t>
              </a:r>
              <a:br>
                <a:rPr lang="en-US" sz="4400" b="0" i="0" u="none" strike="noStrike" dirty="0">
                  <a:solidFill>
                    <a:srgbClr val="293A92"/>
                  </a:solidFill>
                  <a:effectLst/>
                  <a:latin typeface="Sailec Medium" panose="00000600000000000000" pitchFamily="50" charset="0"/>
                </a:rPr>
              </a:br>
              <a:r>
                <a:rPr lang="en-US" sz="4400" b="0" i="0" u="none" strike="noStrike" dirty="0">
                  <a:solidFill>
                    <a:srgbClr val="293A92"/>
                  </a:solidFill>
                  <a:effectLst/>
                  <a:latin typeface="Sailec Medium" panose="00000600000000000000" pitchFamily="50" charset="0"/>
                </a:rPr>
                <a:t>Iowa's Community Colleges</a:t>
              </a:r>
              <a:r>
                <a:rPr lang="en-US" sz="4400" dirty="0"/>
                <a:t> 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29DFA5F0-8B15-46FF-B0BA-04B60D397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" y="21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67241D1-03D9-46FC-9E5F-F9300ECB0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1020332"/>
            <a:ext cx="1110701" cy="10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BA1EAD-EDCF-493C-B0CA-53FB16191080}"/>
              </a:ext>
            </a:extLst>
          </p:cNvPr>
          <p:cNvCxnSpPr>
            <a:cxnSpLocks/>
          </p:cNvCxnSpPr>
          <p:nvPr/>
        </p:nvCxnSpPr>
        <p:spPr>
          <a:xfrm>
            <a:off x="3047205" y="631864"/>
            <a:ext cx="0" cy="5763827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EF0068-3FDF-4A28-998E-0E08ADC2D299}"/>
              </a:ext>
            </a:extLst>
          </p:cNvPr>
          <p:cNvCxnSpPr>
            <a:cxnSpLocks/>
          </p:cNvCxnSpPr>
          <p:nvPr/>
        </p:nvCxnSpPr>
        <p:spPr>
          <a:xfrm>
            <a:off x="6097401" y="652959"/>
            <a:ext cx="0" cy="5742732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D9080A2-7F0A-43F3-ACBE-7128207B7CAD}"/>
              </a:ext>
            </a:extLst>
          </p:cNvPr>
          <p:cNvGrpSpPr/>
          <p:nvPr/>
        </p:nvGrpSpPr>
        <p:grpSpPr>
          <a:xfrm>
            <a:off x="-1292" y="0"/>
            <a:ext cx="9145292" cy="954014"/>
            <a:chOff x="-1292" y="0"/>
            <a:chExt cx="9145292" cy="954014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473427-0A9D-4A0D-BC21-2F189B672053}"/>
                </a:ext>
              </a:extLst>
            </p:cNvPr>
            <p:cNvSpPr/>
            <p:nvPr/>
          </p:nvSpPr>
          <p:spPr>
            <a:xfrm>
              <a:off x="-1292" y="0"/>
              <a:ext cx="9145292" cy="637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ailec" pitchFamily="2" charset="77"/>
              </a:endParaRPr>
            </a:p>
          </p:txBody>
        </p:sp>
        <p:sp>
          <p:nvSpPr>
            <p:cNvPr id="8" name="Triangle 42">
              <a:extLst>
                <a:ext uri="{FF2B5EF4-FFF2-40B4-BE49-F238E27FC236}">
                  <a16:creationId xmlns:a16="http://schemas.microsoft.com/office/drawing/2014/main" id="{D361632C-1599-4CE8-B85C-E446457D0D16}"/>
                </a:ext>
              </a:extLst>
            </p:cNvPr>
            <p:cNvSpPr/>
            <p:nvPr/>
          </p:nvSpPr>
          <p:spPr>
            <a:xfrm rot="10800000">
              <a:off x="259076" y="631864"/>
              <a:ext cx="1014891" cy="3221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Sailec" pitchFamily="2" charset="77"/>
              </a:endParaRPr>
            </a:p>
          </p:txBody>
        </p:sp>
      </p:grp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CFEF84-E35D-41D0-8139-CE2DDF4DD764}"/>
              </a:ext>
            </a:extLst>
          </p:cNvPr>
          <p:cNvSpPr txBox="1">
            <a:spLocks/>
          </p:cNvSpPr>
          <p:nvPr/>
        </p:nvSpPr>
        <p:spPr>
          <a:xfrm>
            <a:off x="1288871" y="123750"/>
            <a:ext cx="7855129" cy="360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u="none" strike="noStrike" kern="1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ilec Black" pitchFamily="2" charset="77"/>
              </a:rPr>
              <a:t>INVESTMENT ANALYSIS</a:t>
            </a:r>
            <a:endParaRPr kumimoji="0" lang="en-US" sz="2000" u="sng" strike="noStrike" kern="1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ilec Black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A5D535-3F96-4592-BFF3-4EE70E66C746}"/>
              </a:ext>
            </a:extLst>
          </p:cNvPr>
          <p:cNvSpPr/>
          <p:nvPr/>
        </p:nvSpPr>
        <p:spPr>
          <a:xfrm>
            <a:off x="-6372" y="6395691"/>
            <a:ext cx="9145292" cy="486121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E37D59-3846-4351-867B-10F8E2A98C9B}"/>
              </a:ext>
            </a:extLst>
          </p:cNvPr>
          <p:cNvSpPr txBox="1">
            <a:spLocks/>
          </p:cNvSpPr>
          <p:nvPr/>
        </p:nvSpPr>
        <p:spPr>
          <a:xfrm>
            <a:off x="-2485" y="5956300"/>
            <a:ext cx="30366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Rate of return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8113497-537C-493D-A282-EE8444385851}"/>
              </a:ext>
            </a:extLst>
          </p:cNvPr>
          <p:cNvSpPr txBox="1">
            <a:spLocks/>
          </p:cNvSpPr>
          <p:nvPr/>
        </p:nvSpPr>
        <p:spPr>
          <a:xfrm>
            <a:off x="-2485" y="4889500"/>
            <a:ext cx="3036647" cy="345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Benefit/cost ratio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F1267CA-9803-477C-8683-7D45EB929926}"/>
              </a:ext>
            </a:extLst>
          </p:cNvPr>
          <p:cNvSpPr txBox="1">
            <a:spLocks/>
          </p:cNvSpPr>
          <p:nvPr/>
        </p:nvSpPr>
        <p:spPr>
          <a:xfrm>
            <a:off x="3056009" y="5956300"/>
            <a:ext cx="30366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Rate of return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F324EA0-5AF5-4B29-9975-BB18C1EB6DFC}"/>
              </a:ext>
            </a:extLst>
          </p:cNvPr>
          <p:cNvSpPr txBox="1">
            <a:spLocks/>
          </p:cNvSpPr>
          <p:nvPr/>
        </p:nvSpPr>
        <p:spPr>
          <a:xfrm>
            <a:off x="3056009" y="4889500"/>
            <a:ext cx="30366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Benefit/cost ratio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F4989C3-182F-4A08-B467-62EA0076348C}"/>
              </a:ext>
            </a:extLst>
          </p:cNvPr>
          <p:cNvSpPr txBox="1">
            <a:spLocks/>
          </p:cNvSpPr>
          <p:nvPr/>
        </p:nvSpPr>
        <p:spPr>
          <a:xfrm>
            <a:off x="6100299" y="5952971"/>
            <a:ext cx="30366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Rate of return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A789AC3-780F-4F57-A552-2A439D9058CE}"/>
              </a:ext>
            </a:extLst>
          </p:cNvPr>
          <p:cNvSpPr txBox="1">
            <a:spLocks/>
          </p:cNvSpPr>
          <p:nvPr/>
        </p:nvSpPr>
        <p:spPr>
          <a:xfrm>
            <a:off x="6100299" y="4886171"/>
            <a:ext cx="30366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Benefit/cost ratio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20BC47-2723-4B00-B509-10323D8B6954}"/>
              </a:ext>
            </a:extLst>
          </p:cNvPr>
          <p:cNvSpPr txBox="1">
            <a:spLocks/>
          </p:cNvSpPr>
          <p:nvPr/>
        </p:nvSpPr>
        <p:spPr>
          <a:xfrm>
            <a:off x="-8162" y="1872284"/>
            <a:ext cx="3048000" cy="7139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ailec" pitchFamily="2" charset="77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Sailec Medium" pitchFamily="2" charset="77"/>
                <a:cs typeface="Century Gothic"/>
              </a:rPr>
              <a:t>Student</a:t>
            </a:r>
            <a:br>
              <a:rPr lang="en-US" sz="2000" dirty="0">
                <a:latin typeface="Sailec Medium" pitchFamily="2" charset="77"/>
                <a:cs typeface="Century Gothic"/>
              </a:rPr>
            </a:br>
            <a:r>
              <a:rPr lang="en-US" sz="2000" dirty="0">
                <a:latin typeface="Sailec Medium" pitchFamily="2" charset="77"/>
                <a:cs typeface="Century Gothic"/>
              </a:rPr>
              <a:t>Perspective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31295F-D4B1-4157-B063-D80F0B577A86}"/>
              </a:ext>
            </a:extLst>
          </p:cNvPr>
          <p:cNvSpPr/>
          <p:nvPr/>
        </p:nvSpPr>
        <p:spPr>
          <a:xfrm>
            <a:off x="-8162" y="3001134"/>
            <a:ext cx="304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Benefit: Higher future earnings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B10CA3E-29F3-4569-8A85-838327F45607}"/>
              </a:ext>
            </a:extLst>
          </p:cNvPr>
          <p:cNvSpPr/>
          <p:nvPr/>
        </p:nvSpPr>
        <p:spPr>
          <a:xfrm>
            <a:off x="1158587" y="1051537"/>
            <a:ext cx="719471" cy="71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D6A82C-2D1E-4332-B220-C7A73D254657}"/>
              </a:ext>
            </a:extLst>
          </p:cNvPr>
          <p:cNvSpPr/>
          <p:nvPr/>
        </p:nvSpPr>
        <p:spPr>
          <a:xfrm>
            <a:off x="-8162" y="3837801"/>
            <a:ext cx="304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Cost: Tuition, supplies, opportunity cost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71101B0-0C36-4BD7-B34A-187B68BA77C4}"/>
              </a:ext>
            </a:extLst>
          </p:cNvPr>
          <p:cNvSpPr txBox="1">
            <a:spLocks/>
          </p:cNvSpPr>
          <p:nvPr/>
        </p:nvSpPr>
        <p:spPr>
          <a:xfrm>
            <a:off x="3050332" y="1872284"/>
            <a:ext cx="3048000" cy="7139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ailec" pitchFamily="2" charset="77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Sailec Medium" pitchFamily="2" charset="77"/>
                <a:cs typeface="Century Gothic"/>
              </a:rPr>
              <a:t>Taxpayer</a:t>
            </a:r>
            <a:br>
              <a:rPr lang="en-US" sz="2000" dirty="0">
                <a:latin typeface="Sailec Medium" pitchFamily="2" charset="77"/>
                <a:cs typeface="Century Gothic"/>
              </a:rPr>
            </a:br>
            <a:r>
              <a:rPr lang="en-US" sz="2000" dirty="0">
                <a:latin typeface="Sailec Medium" pitchFamily="2" charset="77"/>
                <a:cs typeface="Century Gothic"/>
              </a:rPr>
              <a:t>Perspective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ED9392-0DED-4AAC-BBD4-6927967020EE}"/>
              </a:ext>
            </a:extLst>
          </p:cNvPr>
          <p:cNvSpPr/>
          <p:nvPr/>
        </p:nvSpPr>
        <p:spPr>
          <a:xfrm>
            <a:off x="3050332" y="3001134"/>
            <a:ext cx="304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Benefit: Future tax revenue, </a:t>
            </a:r>
            <a:br>
              <a:rPr lang="en-US" sz="10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</a:br>
            <a:r>
              <a:rPr lang="en-US" sz="10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government savings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F59005B-E0C0-4CD5-92BA-DD8C988FC293}"/>
              </a:ext>
            </a:extLst>
          </p:cNvPr>
          <p:cNvSpPr/>
          <p:nvPr/>
        </p:nvSpPr>
        <p:spPr>
          <a:xfrm>
            <a:off x="4208933" y="1051537"/>
            <a:ext cx="719471" cy="71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F945A45-B0B0-4E73-898E-868A446FF3B4}"/>
              </a:ext>
            </a:extLst>
          </p:cNvPr>
          <p:cNvSpPr txBox="1">
            <a:spLocks/>
          </p:cNvSpPr>
          <p:nvPr/>
        </p:nvSpPr>
        <p:spPr>
          <a:xfrm>
            <a:off x="6094622" y="1872284"/>
            <a:ext cx="3048000" cy="7139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ailec" pitchFamily="2" charset="77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Sailec Medium" pitchFamily="2" charset="77"/>
                <a:cs typeface="Century Gothic"/>
              </a:rPr>
              <a:t>Social</a:t>
            </a:r>
            <a:br>
              <a:rPr lang="en-US" sz="2000" dirty="0">
                <a:latin typeface="Sailec Medium" pitchFamily="2" charset="77"/>
                <a:cs typeface="Century Gothic"/>
              </a:rPr>
            </a:br>
            <a:r>
              <a:rPr lang="en-US" sz="2000" dirty="0">
                <a:latin typeface="Sailec Medium" pitchFamily="2" charset="77"/>
                <a:cs typeface="Century Gothic"/>
              </a:rPr>
              <a:t>Perspective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2E8CB8-CC50-4267-9ADC-F52D2B785557}"/>
              </a:ext>
            </a:extLst>
          </p:cNvPr>
          <p:cNvSpPr/>
          <p:nvPr/>
        </p:nvSpPr>
        <p:spPr>
          <a:xfrm>
            <a:off x="6094622" y="3001134"/>
            <a:ext cx="304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Benefit: Future earnings, </a:t>
            </a:r>
            <a:br>
              <a:rPr lang="en-US" sz="10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</a:br>
            <a:r>
              <a:rPr lang="en-US" sz="10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tax revenue, private savings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10645EA-E2F0-4048-A968-600F0A3C9872}"/>
              </a:ext>
            </a:extLst>
          </p:cNvPr>
          <p:cNvSpPr/>
          <p:nvPr/>
        </p:nvSpPr>
        <p:spPr>
          <a:xfrm>
            <a:off x="7272313" y="1051537"/>
            <a:ext cx="719471" cy="71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959393-5588-44D4-9CBF-910BD974E068}"/>
              </a:ext>
            </a:extLst>
          </p:cNvPr>
          <p:cNvSpPr/>
          <p:nvPr/>
        </p:nvSpPr>
        <p:spPr>
          <a:xfrm>
            <a:off x="6094622" y="3837801"/>
            <a:ext cx="304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Cost: All college and student costs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FA47691-BD67-4E5B-ADD3-2219BCA6CEEF}"/>
              </a:ext>
            </a:extLst>
          </p:cNvPr>
          <p:cNvCxnSpPr>
            <a:cxnSpLocks/>
          </p:cNvCxnSpPr>
          <p:nvPr/>
        </p:nvCxnSpPr>
        <p:spPr>
          <a:xfrm flipH="1">
            <a:off x="-6591" y="4274127"/>
            <a:ext cx="3044859" cy="0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008F146-9DDE-4BB9-ADF7-ADF312459BF2}"/>
              </a:ext>
            </a:extLst>
          </p:cNvPr>
          <p:cNvCxnSpPr>
            <a:cxnSpLocks/>
          </p:cNvCxnSpPr>
          <p:nvPr/>
        </p:nvCxnSpPr>
        <p:spPr>
          <a:xfrm flipH="1">
            <a:off x="-10697" y="5340927"/>
            <a:ext cx="3053070" cy="0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3A2C1B8-D1D9-4F73-951A-9B1DBC41A851}"/>
              </a:ext>
            </a:extLst>
          </p:cNvPr>
          <p:cNvCxnSpPr>
            <a:cxnSpLocks/>
          </p:cNvCxnSpPr>
          <p:nvPr/>
        </p:nvCxnSpPr>
        <p:spPr>
          <a:xfrm flipH="1">
            <a:off x="3044859" y="4274127"/>
            <a:ext cx="3044859" cy="0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2E00E10-E263-4861-B1C4-E76B62D3EFAB}"/>
              </a:ext>
            </a:extLst>
          </p:cNvPr>
          <p:cNvCxnSpPr>
            <a:cxnSpLocks/>
          </p:cNvCxnSpPr>
          <p:nvPr/>
        </p:nvCxnSpPr>
        <p:spPr>
          <a:xfrm flipH="1">
            <a:off x="3036648" y="5340927"/>
            <a:ext cx="3053070" cy="0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C74891-94B1-44FC-B39B-B837D1504B2F}"/>
              </a:ext>
            </a:extLst>
          </p:cNvPr>
          <p:cNvCxnSpPr>
            <a:cxnSpLocks/>
          </p:cNvCxnSpPr>
          <p:nvPr/>
        </p:nvCxnSpPr>
        <p:spPr>
          <a:xfrm flipH="1">
            <a:off x="6089718" y="4274127"/>
            <a:ext cx="3044859" cy="0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3FDD818-9706-4184-AFF6-52A84836155F}"/>
              </a:ext>
            </a:extLst>
          </p:cNvPr>
          <p:cNvCxnSpPr>
            <a:cxnSpLocks/>
          </p:cNvCxnSpPr>
          <p:nvPr/>
        </p:nvCxnSpPr>
        <p:spPr>
          <a:xfrm flipH="1">
            <a:off x="6081507" y="5340927"/>
            <a:ext cx="3053070" cy="0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25E44D59-67D7-465F-8824-94AA4FC59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51175" y="5470525"/>
            <a:ext cx="3048000" cy="601663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DECEADA-9453-4169-96FA-CC06FF2485DC}"/>
              </a:ext>
            </a:extLst>
          </p:cNvPr>
          <p:cNvSpPr/>
          <p:nvPr/>
        </p:nvSpPr>
        <p:spPr>
          <a:xfrm>
            <a:off x="283551" y="6392408"/>
            <a:ext cx="8851026" cy="4861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Future benefits are discounted to the present.</a:t>
            </a:r>
          </a:p>
          <a:p>
            <a:r>
              <a:rPr lang="en-US" sz="1000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* The rate of return is not reported for the social perspective because the beneficiaries are not necessarily the same as the original investors.</a:t>
            </a:r>
          </a:p>
        </p:txBody>
      </p:sp>
      <p:pic>
        <p:nvPicPr>
          <p:cNvPr id="80" name="Picture 79" descr="A picture containing light, drawing, food&#10;&#10;Description automatically generated">
            <a:extLst>
              <a:ext uri="{FF2B5EF4-FFF2-40B4-BE49-F238E27FC236}">
                <a16:creationId xmlns:a16="http://schemas.microsoft.com/office/drawing/2014/main" id="{8EF82621-1037-4AB1-8005-2D144C482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3" y="-84631"/>
            <a:ext cx="943816" cy="943816"/>
          </a:xfrm>
          <a:prstGeom prst="rect">
            <a:avLst/>
          </a:prstGeom>
        </p:spPr>
      </p:pic>
      <p:pic>
        <p:nvPicPr>
          <p:cNvPr id="82" name="Picture 81" descr="A picture containing shirt, mug, drawing&#10;&#10;Description automatically generated">
            <a:extLst>
              <a:ext uri="{FF2B5EF4-FFF2-40B4-BE49-F238E27FC236}">
                <a16:creationId xmlns:a16="http://schemas.microsoft.com/office/drawing/2014/main" id="{D4A8F7A9-358E-4403-A156-E3EF3C6D4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1" y="980713"/>
            <a:ext cx="872256" cy="872256"/>
          </a:xfrm>
          <a:prstGeom prst="rect">
            <a:avLst/>
          </a:prstGeom>
        </p:spPr>
      </p:pic>
      <p:pic>
        <p:nvPicPr>
          <p:cNvPr id="83" name="Picture 82" descr="A picture containing table&#10;&#10;Description automatically generated">
            <a:extLst>
              <a:ext uri="{FF2B5EF4-FFF2-40B4-BE49-F238E27FC236}">
                <a16:creationId xmlns:a16="http://schemas.microsoft.com/office/drawing/2014/main" id="{CD4CA696-8D38-421F-89CB-4426AB479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6" y="970093"/>
            <a:ext cx="763765" cy="763765"/>
          </a:xfrm>
          <a:prstGeom prst="rect">
            <a:avLst/>
          </a:prstGeom>
        </p:spPr>
      </p:pic>
      <p:pic>
        <p:nvPicPr>
          <p:cNvPr id="84" name="Picture 8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1ACEDF-90F9-4AEF-A5F7-DB93FEA9A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57" y="969202"/>
            <a:ext cx="762260" cy="762260"/>
          </a:xfrm>
          <a:prstGeom prst="rect">
            <a:avLst/>
          </a:prstGeom>
        </p:spPr>
      </p:pic>
      <p:grpSp>
        <p:nvGrpSpPr>
          <p:cNvPr id="58" name="Group 4">
            <a:extLst>
              <a:ext uri="{FF2B5EF4-FFF2-40B4-BE49-F238E27FC236}">
                <a16:creationId xmlns:a16="http://schemas.microsoft.com/office/drawing/2014/main" id="{69BA956B-3C6A-4654-AED8-A647CF0BAB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7938" y="2536825"/>
            <a:ext cx="3048001" cy="601663"/>
            <a:chOff x="-5" y="1598"/>
            <a:chExt cx="1920" cy="379"/>
          </a:xfrm>
        </p:grpSpPr>
        <p:sp>
          <p:nvSpPr>
            <p:cNvPr id="59" name="AutoShape 3">
              <a:extLst>
                <a:ext uri="{FF2B5EF4-FFF2-40B4-BE49-F238E27FC236}">
                  <a16:creationId xmlns:a16="http://schemas.microsoft.com/office/drawing/2014/main" id="{6B6B725F-F7DE-4C78-AC13-DDB45DBBFB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1598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57F8450A-E5F2-45D6-85CF-60DB774BE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1694"/>
              <a:ext cx="78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$4 billion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1" name="Group 8">
            <a:extLst>
              <a:ext uri="{FF2B5EF4-FFF2-40B4-BE49-F238E27FC236}">
                <a16:creationId xmlns:a16="http://schemas.microsoft.com/office/drawing/2014/main" id="{1F895509-0737-4C02-A156-5D5F4D6AE6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7938" y="4394200"/>
            <a:ext cx="3048001" cy="601663"/>
            <a:chOff x="-5" y="2768"/>
            <a:chExt cx="1920" cy="379"/>
          </a:xfrm>
        </p:grpSpPr>
        <p:sp>
          <p:nvSpPr>
            <p:cNvPr id="62" name="AutoShape 7">
              <a:extLst>
                <a:ext uri="{FF2B5EF4-FFF2-40B4-BE49-F238E27FC236}">
                  <a16:creationId xmlns:a16="http://schemas.microsoft.com/office/drawing/2014/main" id="{A4350640-D33E-4319-9531-C912408B69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2768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067BFA86-0085-4732-94BA-CD06F5210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2830"/>
              <a:ext cx="46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A9BAD8"/>
                  </a:solidFill>
                  <a:effectLst/>
                  <a:latin typeface="Sailec" panose="00000500000000000000" pitchFamily="50" charset="0"/>
                </a:rPr>
                <a:t>6.3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4" name="Group 12">
            <a:extLst>
              <a:ext uri="{FF2B5EF4-FFF2-40B4-BE49-F238E27FC236}">
                <a16:creationId xmlns:a16="http://schemas.microsoft.com/office/drawing/2014/main" id="{41C922F6-66D8-4D1E-8709-184A32412D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51175" y="2536825"/>
            <a:ext cx="3048000" cy="601663"/>
            <a:chOff x="1922" y="1598"/>
            <a:chExt cx="1920" cy="379"/>
          </a:xfrm>
        </p:grpSpPr>
        <p:sp>
          <p:nvSpPr>
            <p:cNvPr id="65" name="AutoShape 11">
              <a:extLst>
                <a:ext uri="{FF2B5EF4-FFF2-40B4-BE49-F238E27FC236}">
                  <a16:creationId xmlns:a16="http://schemas.microsoft.com/office/drawing/2014/main" id="{37844726-D84A-460E-BBB5-3E9DCCA1D61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2" y="1598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3">
              <a:extLst>
                <a:ext uri="{FF2B5EF4-FFF2-40B4-BE49-F238E27FC236}">
                  <a16:creationId xmlns:a16="http://schemas.microsoft.com/office/drawing/2014/main" id="{AC0CE692-B7EA-475B-A573-6C4E980B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3" y="1694"/>
              <a:ext cx="84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$1.1 billion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7" name="Group 16">
            <a:extLst>
              <a:ext uri="{FF2B5EF4-FFF2-40B4-BE49-F238E27FC236}">
                <a16:creationId xmlns:a16="http://schemas.microsoft.com/office/drawing/2014/main" id="{0E7877C2-F938-4FD5-800B-47A852A54F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51175" y="4394200"/>
            <a:ext cx="3048000" cy="601663"/>
            <a:chOff x="1922" y="2768"/>
            <a:chExt cx="1920" cy="379"/>
          </a:xfrm>
        </p:grpSpPr>
        <p:sp>
          <p:nvSpPr>
            <p:cNvPr id="68" name="AutoShape 15">
              <a:extLst>
                <a:ext uri="{FF2B5EF4-FFF2-40B4-BE49-F238E27FC236}">
                  <a16:creationId xmlns:a16="http://schemas.microsoft.com/office/drawing/2014/main" id="{5C7FDDDF-5B1B-4C15-8789-1DC8B318CE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2" y="2768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7">
              <a:extLst>
                <a:ext uri="{FF2B5EF4-FFF2-40B4-BE49-F238E27FC236}">
                  <a16:creationId xmlns:a16="http://schemas.microsoft.com/office/drawing/2014/main" id="{618BFA2D-365C-465C-B7B5-00A4387D5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" y="2830"/>
              <a:ext cx="44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A9BAD8"/>
                  </a:solidFill>
                  <a:effectLst/>
                  <a:latin typeface="Sailec" panose="00000500000000000000" pitchFamily="50" charset="0"/>
                </a:rPr>
                <a:t>2.5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20">
            <a:extLst>
              <a:ext uri="{FF2B5EF4-FFF2-40B4-BE49-F238E27FC236}">
                <a16:creationId xmlns:a16="http://schemas.microsoft.com/office/drawing/2014/main" id="{83078EC2-4169-4179-BA0B-570E718F56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0" y="2536825"/>
            <a:ext cx="3048000" cy="601663"/>
            <a:chOff x="3840" y="1598"/>
            <a:chExt cx="1920" cy="379"/>
          </a:xfrm>
        </p:grpSpPr>
        <p:sp>
          <p:nvSpPr>
            <p:cNvPr id="71" name="AutoShape 19">
              <a:extLst>
                <a:ext uri="{FF2B5EF4-FFF2-40B4-BE49-F238E27FC236}">
                  <a16:creationId xmlns:a16="http://schemas.microsoft.com/office/drawing/2014/main" id="{C2CFEA92-0233-4B11-84BD-718B9C48F26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0" y="1598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1">
              <a:extLst>
                <a:ext uri="{FF2B5EF4-FFF2-40B4-BE49-F238E27FC236}">
                  <a16:creationId xmlns:a16="http://schemas.microsoft.com/office/drawing/2014/main" id="{414DAD8A-50E7-4AC9-B8CA-019A350A1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694"/>
              <a:ext cx="9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$11.9 billion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24">
            <a:extLst>
              <a:ext uri="{FF2B5EF4-FFF2-40B4-BE49-F238E27FC236}">
                <a16:creationId xmlns:a16="http://schemas.microsoft.com/office/drawing/2014/main" id="{84C1CFBA-FB55-4B1D-8BA2-6594620A5D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0" y="4394200"/>
            <a:ext cx="3048000" cy="601663"/>
            <a:chOff x="3840" y="2768"/>
            <a:chExt cx="1920" cy="379"/>
          </a:xfrm>
        </p:grpSpPr>
        <p:sp>
          <p:nvSpPr>
            <p:cNvPr id="74" name="AutoShape 23">
              <a:extLst>
                <a:ext uri="{FF2B5EF4-FFF2-40B4-BE49-F238E27FC236}">
                  <a16:creationId xmlns:a16="http://schemas.microsoft.com/office/drawing/2014/main" id="{E53A264F-A45A-4BEB-A707-7751CE5777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0" y="2768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1C5B197-155D-4341-BC3A-2BCEC2B5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" y="2830"/>
              <a:ext cx="47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A9BAD8"/>
                  </a:solidFill>
                  <a:effectLst/>
                  <a:latin typeface="Sailec" panose="00000500000000000000" pitchFamily="50" charset="0"/>
                </a:rPr>
                <a:t>8.6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6" name="Group 28">
            <a:extLst>
              <a:ext uri="{FF2B5EF4-FFF2-40B4-BE49-F238E27FC236}">
                <a16:creationId xmlns:a16="http://schemas.microsoft.com/office/drawing/2014/main" id="{4E01DDE4-3BB7-430A-8C05-A3A9C5C08B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8000" y="3659188"/>
            <a:ext cx="3048000" cy="601662"/>
            <a:chOff x="1920" y="2305"/>
            <a:chExt cx="1920" cy="379"/>
          </a:xfrm>
        </p:grpSpPr>
        <p:sp>
          <p:nvSpPr>
            <p:cNvPr id="77" name="AutoShape 27">
              <a:extLst>
                <a:ext uri="{FF2B5EF4-FFF2-40B4-BE49-F238E27FC236}">
                  <a16:creationId xmlns:a16="http://schemas.microsoft.com/office/drawing/2014/main" id="{E1F0641C-86CC-4C5E-B6D6-1F0357B674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0" y="2305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FBB0ECB0-54EC-4A40-A417-DFAD5DA8C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2449"/>
              <a:ext cx="12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Cost: State and local funding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9" name="Group 32">
            <a:extLst>
              <a:ext uri="{FF2B5EF4-FFF2-40B4-BE49-F238E27FC236}">
                <a16:creationId xmlns:a16="http://schemas.microsoft.com/office/drawing/2014/main" id="{23CF863D-B98D-45C4-8407-620E78C73E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7938" y="3402013"/>
            <a:ext cx="3048001" cy="601662"/>
            <a:chOff x="-5" y="2143"/>
            <a:chExt cx="1920" cy="379"/>
          </a:xfrm>
        </p:grpSpPr>
        <p:sp>
          <p:nvSpPr>
            <p:cNvPr id="85" name="AutoShape 31">
              <a:extLst>
                <a:ext uri="{FF2B5EF4-FFF2-40B4-BE49-F238E27FC236}">
                  <a16:creationId xmlns:a16="http://schemas.microsoft.com/office/drawing/2014/main" id="{D301423B-814C-45F1-A28E-55A874B6C5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2143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33">
              <a:extLst>
                <a:ext uri="{FF2B5EF4-FFF2-40B4-BE49-F238E27FC236}">
                  <a16:creationId xmlns:a16="http://schemas.microsoft.com/office/drawing/2014/main" id="{26E65144-C227-48F0-B641-889CAC46E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2239"/>
              <a:ext cx="112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$626.2 million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7" name="Group 36">
            <a:extLst>
              <a:ext uri="{FF2B5EF4-FFF2-40B4-BE49-F238E27FC236}">
                <a16:creationId xmlns:a16="http://schemas.microsoft.com/office/drawing/2014/main" id="{2D6F9D71-5404-4844-8180-D40273B436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51175" y="3402013"/>
            <a:ext cx="3048000" cy="601662"/>
            <a:chOff x="1922" y="2143"/>
            <a:chExt cx="1920" cy="379"/>
          </a:xfrm>
        </p:grpSpPr>
        <p:sp>
          <p:nvSpPr>
            <p:cNvPr id="88" name="AutoShape 35">
              <a:extLst>
                <a:ext uri="{FF2B5EF4-FFF2-40B4-BE49-F238E27FC236}">
                  <a16:creationId xmlns:a16="http://schemas.microsoft.com/office/drawing/2014/main" id="{0C843072-C162-4923-A0B4-1A882E530A0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2" y="2143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37">
              <a:extLst>
                <a:ext uri="{FF2B5EF4-FFF2-40B4-BE49-F238E27FC236}">
                  <a16:creationId xmlns:a16="http://schemas.microsoft.com/office/drawing/2014/main" id="{E736A64B-AAE7-42BE-8D28-F095EBA39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2239"/>
              <a:ext cx="113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$424.6 million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0" name="Group 40">
            <a:extLst>
              <a:ext uri="{FF2B5EF4-FFF2-40B4-BE49-F238E27FC236}">
                <a16:creationId xmlns:a16="http://schemas.microsoft.com/office/drawing/2014/main" id="{5ABF8D25-8BE9-4C12-9707-2B16027FB2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0" y="3402013"/>
            <a:ext cx="3048000" cy="601662"/>
            <a:chOff x="3840" y="2143"/>
            <a:chExt cx="1920" cy="379"/>
          </a:xfrm>
        </p:grpSpPr>
        <p:sp>
          <p:nvSpPr>
            <p:cNvPr id="91" name="AutoShape 39">
              <a:extLst>
                <a:ext uri="{FF2B5EF4-FFF2-40B4-BE49-F238E27FC236}">
                  <a16:creationId xmlns:a16="http://schemas.microsoft.com/office/drawing/2014/main" id="{BEFF3385-58C5-40B8-A8EF-910840F34F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0" y="2143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41">
              <a:extLst>
                <a:ext uri="{FF2B5EF4-FFF2-40B4-BE49-F238E27FC236}">
                  <a16:creationId xmlns:a16="http://schemas.microsoft.com/office/drawing/2014/main" id="{5252CBC9-A130-456A-848F-5C4F045CE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2239"/>
              <a:ext cx="87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$1.4 billion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3" name="Group 44">
            <a:extLst>
              <a:ext uri="{FF2B5EF4-FFF2-40B4-BE49-F238E27FC236}">
                <a16:creationId xmlns:a16="http://schemas.microsoft.com/office/drawing/2014/main" id="{A380A553-E039-4817-AD70-293E665EE5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7938" y="5470525"/>
            <a:ext cx="3048001" cy="601663"/>
            <a:chOff x="-5" y="3446"/>
            <a:chExt cx="1920" cy="379"/>
          </a:xfrm>
        </p:grpSpPr>
        <p:sp>
          <p:nvSpPr>
            <p:cNvPr id="94" name="AutoShape 43">
              <a:extLst>
                <a:ext uri="{FF2B5EF4-FFF2-40B4-BE49-F238E27FC236}">
                  <a16:creationId xmlns:a16="http://schemas.microsoft.com/office/drawing/2014/main" id="{DDEA15B5-FB70-47CF-A2EB-A1D1DDCD50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3446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45">
              <a:extLst>
                <a:ext uri="{FF2B5EF4-FFF2-40B4-BE49-F238E27FC236}">
                  <a16:creationId xmlns:a16="http://schemas.microsoft.com/office/drawing/2014/main" id="{B459C08C-72F8-46C0-A5C8-4B79E0CCB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" y="3508"/>
              <a:ext cx="797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A9BAD8"/>
                  </a:solidFill>
                  <a:effectLst/>
                  <a:latin typeface="Sailec" panose="00000500000000000000" pitchFamily="50" charset="0"/>
                </a:rPr>
                <a:t>24.9%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6" name="Group 48">
            <a:extLst>
              <a:ext uri="{FF2B5EF4-FFF2-40B4-BE49-F238E27FC236}">
                <a16:creationId xmlns:a16="http://schemas.microsoft.com/office/drawing/2014/main" id="{DDB3F986-9F99-4D6D-AA59-8033530BDA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0" y="5470525"/>
            <a:ext cx="3048000" cy="601663"/>
            <a:chOff x="3840" y="3446"/>
            <a:chExt cx="1920" cy="379"/>
          </a:xfrm>
        </p:grpSpPr>
        <p:sp>
          <p:nvSpPr>
            <p:cNvPr id="97" name="AutoShape 47">
              <a:extLst>
                <a:ext uri="{FF2B5EF4-FFF2-40B4-BE49-F238E27FC236}">
                  <a16:creationId xmlns:a16="http://schemas.microsoft.com/office/drawing/2014/main" id="{13E74030-4144-43B3-970E-164AAB7CE50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0" y="3446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49">
              <a:extLst>
                <a:ext uri="{FF2B5EF4-FFF2-40B4-BE49-F238E27FC236}">
                  <a16:creationId xmlns:a16="http://schemas.microsoft.com/office/drawing/2014/main" id="{C9E0576A-C4CC-4091-8CFF-98E4F6ACF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3508"/>
              <a:ext cx="4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A9BAD8"/>
                  </a:solidFill>
                  <a:effectLst/>
                  <a:latin typeface="Sailec" panose="00000500000000000000" pitchFamily="50" charset="0"/>
                </a:rPr>
                <a:t>n/a*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2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29607-88A1-453D-87F8-C60739B8BEF8}"/>
              </a:ext>
            </a:extLst>
          </p:cNvPr>
          <p:cNvSpPr txBox="1">
            <a:spLocks/>
          </p:cNvSpPr>
          <p:nvPr/>
        </p:nvSpPr>
        <p:spPr>
          <a:xfrm>
            <a:off x="477211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8A8D8E"/>
                </a:solidFill>
                <a:latin typeface="Sailec Medium" pitchFamily="2" charset="77"/>
                <a:cs typeface="Century Gothic"/>
              </a:rPr>
              <a:t>Next Steps</a:t>
            </a:r>
            <a:endParaRPr kumimoji="0" lang="en-US" sz="2800" u="sng" strike="noStrike" kern="1200" normalizeH="0" baseline="0" noProof="0" dirty="0">
              <a:ln>
                <a:noFill/>
              </a:ln>
              <a:solidFill>
                <a:srgbClr val="8A8D8E"/>
              </a:solidFill>
              <a:effectLst/>
              <a:uLnTx/>
              <a:uFillTx/>
              <a:latin typeface="Sailec Medium" pitchFamily="2" charset="77"/>
              <a:cs typeface="Century Gothic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E6301C-2865-435B-A19A-7370993AFBB7}"/>
              </a:ext>
            </a:extLst>
          </p:cNvPr>
          <p:cNvGrpSpPr/>
          <p:nvPr/>
        </p:nvGrpSpPr>
        <p:grpSpPr>
          <a:xfrm>
            <a:off x="326679" y="1354476"/>
            <a:ext cx="2133600" cy="1828800"/>
            <a:chOff x="838200" y="1588030"/>
            <a:chExt cx="2133600" cy="1828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020031-9C15-4D3F-B39F-329B3BB23731}"/>
                </a:ext>
              </a:extLst>
            </p:cNvPr>
            <p:cNvSpPr/>
            <p:nvPr/>
          </p:nvSpPr>
          <p:spPr>
            <a:xfrm>
              <a:off x="990601" y="1588030"/>
              <a:ext cx="1828800" cy="1828800"/>
            </a:xfrm>
            <a:prstGeom prst="ellipse">
              <a:avLst/>
            </a:prstGeom>
            <a:solidFill>
              <a:srgbClr val="EFF0F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850591-2CCA-4A10-9796-D9B9B85AA9EC}"/>
                </a:ext>
              </a:extLst>
            </p:cNvPr>
            <p:cNvSpPr/>
            <p:nvPr/>
          </p:nvSpPr>
          <p:spPr>
            <a:xfrm>
              <a:off x="838200" y="1897161"/>
              <a:ext cx="2133600" cy="1106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Send the </a:t>
              </a:r>
              <a:b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</a:b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executive </a:t>
              </a:r>
              <a:b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</a:b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summary to</a:t>
              </a:r>
              <a:r>
                <a:rPr lang="en-US" sz="1600" dirty="0">
                  <a:solidFill>
                    <a:srgbClr val="7D919D"/>
                  </a:solidFill>
                  <a:latin typeface="Sailec" pitchFamily="2" charset="77"/>
                </a:rPr>
                <a:t> </a:t>
              </a:r>
              <a:r>
                <a:rPr lang="en-US" sz="1600" dirty="0">
                  <a:latin typeface="Sailec" pitchFamily="2" charset="77"/>
                </a:rPr>
                <a:t>state legislators</a:t>
              </a:r>
              <a:r>
                <a:rPr lang="en-US" sz="1600" dirty="0">
                  <a:solidFill>
                    <a:srgbClr val="7D919D"/>
                  </a:solidFill>
                  <a:latin typeface="Sailec" pitchFamily="2" charset="77"/>
                </a:rPr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8037D4-2E1C-417D-8C02-B5C049F82A13}"/>
              </a:ext>
            </a:extLst>
          </p:cNvPr>
          <p:cNvGrpSpPr/>
          <p:nvPr/>
        </p:nvGrpSpPr>
        <p:grpSpPr>
          <a:xfrm>
            <a:off x="1776876" y="3172629"/>
            <a:ext cx="2438400" cy="2423951"/>
            <a:chOff x="2218491" y="3082425"/>
            <a:chExt cx="2438400" cy="242395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5FFBE5-79A5-4B61-A5B8-258FDD77DB8D}"/>
                </a:ext>
              </a:extLst>
            </p:cNvPr>
            <p:cNvSpPr/>
            <p:nvPr/>
          </p:nvSpPr>
          <p:spPr>
            <a:xfrm>
              <a:off x="2218491" y="3082425"/>
              <a:ext cx="2423951" cy="2423951"/>
            </a:xfrm>
            <a:prstGeom prst="ellipse">
              <a:avLst/>
            </a:prstGeom>
            <a:solidFill>
              <a:srgbClr val="EFF0F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162581-4A6F-46E8-BA24-333896F422F5}"/>
                </a:ext>
              </a:extLst>
            </p:cNvPr>
            <p:cNvSpPr/>
            <p:nvPr/>
          </p:nvSpPr>
          <p:spPr>
            <a:xfrm>
              <a:off x="2232940" y="3700688"/>
              <a:ext cx="2423951" cy="1362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Use</a:t>
              </a:r>
              <a:r>
                <a:rPr lang="en-US" sz="1600" dirty="0">
                  <a:solidFill>
                    <a:srgbClr val="7D919D"/>
                  </a:solidFill>
                  <a:latin typeface="Sailec" pitchFamily="2" charset="77"/>
                </a:rPr>
                <a:t> </a:t>
              </a:r>
              <a:r>
                <a:rPr lang="en-US" sz="1600" dirty="0">
                  <a:latin typeface="Sailec" pitchFamily="2" charset="77"/>
                </a:rPr>
                <a:t>social media</a:t>
              </a:r>
              <a:r>
                <a:rPr lang="en-US" sz="1600" dirty="0">
                  <a:solidFill>
                    <a:srgbClr val="7D919D"/>
                  </a:solidFill>
                  <a:latin typeface="Sailec" pitchFamily="2" charset="77"/>
                </a:rPr>
                <a:t> </a:t>
              </a:r>
              <a:br>
                <a:rPr lang="en-US" sz="1600" dirty="0">
                  <a:solidFill>
                    <a:srgbClr val="7D919D"/>
                  </a:solidFill>
                  <a:latin typeface="Sailec" pitchFamily="2" charset="77"/>
                </a:rPr>
              </a:b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to broadcast student returns to prospective students and </a:t>
              </a:r>
              <a:b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</a:b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parents.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0EC026-D314-4A3A-9F87-C57F8A213B19}"/>
              </a:ext>
            </a:extLst>
          </p:cNvPr>
          <p:cNvGrpSpPr/>
          <p:nvPr/>
        </p:nvGrpSpPr>
        <p:grpSpPr>
          <a:xfrm>
            <a:off x="2743200" y="838200"/>
            <a:ext cx="2133600" cy="2057400"/>
            <a:chOff x="2850408" y="879355"/>
            <a:chExt cx="2133600" cy="2057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9091B1-22ED-49D1-96BB-848E9E935FDE}"/>
                </a:ext>
              </a:extLst>
            </p:cNvPr>
            <p:cNvSpPr/>
            <p:nvPr/>
          </p:nvSpPr>
          <p:spPr>
            <a:xfrm>
              <a:off x="2896919" y="879355"/>
              <a:ext cx="2057400" cy="2057400"/>
            </a:xfrm>
            <a:prstGeom prst="ellipse">
              <a:avLst/>
            </a:prstGeom>
            <a:solidFill>
              <a:srgbClr val="EFF0F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CF1419-17A9-4803-80D1-CD07B3D904D9}"/>
                </a:ext>
              </a:extLst>
            </p:cNvPr>
            <p:cNvSpPr/>
            <p:nvPr/>
          </p:nvSpPr>
          <p:spPr>
            <a:xfrm>
              <a:off x="2850408" y="1310406"/>
              <a:ext cx="2133600" cy="1106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Share </a:t>
              </a:r>
              <a:b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</a:b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industry impacts with</a:t>
              </a:r>
              <a:r>
                <a:rPr lang="en-US" sz="1600" dirty="0">
                  <a:solidFill>
                    <a:srgbClr val="7D919D"/>
                  </a:solidFill>
                  <a:latin typeface="Sailec" pitchFamily="2" charset="77"/>
                </a:rPr>
                <a:t> </a:t>
              </a:r>
              <a:r>
                <a:rPr lang="en-US" sz="1600" dirty="0">
                  <a:latin typeface="Sailec" pitchFamily="2" charset="77"/>
                </a:rPr>
                <a:t>business partners</a:t>
              </a:r>
              <a:r>
                <a:rPr lang="en-US" sz="1600" dirty="0">
                  <a:solidFill>
                    <a:srgbClr val="7D919D"/>
                  </a:solidFill>
                  <a:latin typeface="Sailec" pitchFamily="2" charset="77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EB9B93-7ED6-49AF-920A-26F377A57B88}"/>
              </a:ext>
            </a:extLst>
          </p:cNvPr>
          <p:cNvGrpSpPr/>
          <p:nvPr/>
        </p:nvGrpSpPr>
        <p:grpSpPr>
          <a:xfrm>
            <a:off x="6641440" y="3494364"/>
            <a:ext cx="2423951" cy="2249499"/>
            <a:chOff x="6415249" y="3770301"/>
            <a:chExt cx="2423951" cy="224949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51E25B-C2F2-4B21-944C-5F11538F025E}"/>
                </a:ext>
              </a:extLst>
            </p:cNvPr>
            <p:cNvSpPr/>
            <p:nvPr/>
          </p:nvSpPr>
          <p:spPr>
            <a:xfrm>
              <a:off x="6462551" y="3770301"/>
              <a:ext cx="2249499" cy="2249499"/>
            </a:xfrm>
            <a:prstGeom prst="ellipse">
              <a:avLst/>
            </a:prstGeom>
            <a:solidFill>
              <a:srgbClr val="EFF0F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92B441-E1F6-4E4F-BF92-0402850AF75F}"/>
                </a:ext>
              </a:extLst>
            </p:cNvPr>
            <p:cNvSpPr/>
            <p:nvPr/>
          </p:nvSpPr>
          <p:spPr>
            <a:xfrm>
              <a:off x="6415249" y="4379943"/>
              <a:ext cx="2423951" cy="1106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Leverage impacts </a:t>
              </a:r>
              <a:b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</a:b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for </a:t>
              </a:r>
              <a:r>
                <a:rPr lang="en-US" sz="1600" dirty="0">
                  <a:latin typeface="Sailec" pitchFamily="2" charset="77"/>
                </a:rPr>
                <a:t>proposals, grant writing, &amp; strategic planning.</a:t>
              </a:r>
              <a:endParaRPr lang="en-US" sz="1600" dirty="0">
                <a:solidFill>
                  <a:srgbClr val="7D919D"/>
                </a:solidFill>
                <a:latin typeface="Sailec" pitchFamily="2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10D8FA-54E1-4D77-AA2A-2E1FEF05E9A2}"/>
              </a:ext>
            </a:extLst>
          </p:cNvPr>
          <p:cNvGrpSpPr/>
          <p:nvPr/>
        </p:nvGrpSpPr>
        <p:grpSpPr>
          <a:xfrm>
            <a:off x="4370461" y="2395356"/>
            <a:ext cx="2423951" cy="2249499"/>
            <a:chOff x="4522680" y="2227789"/>
            <a:chExt cx="2423951" cy="224949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0046E6-9D76-4CF4-B5D0-76C5D38DF3DD}"/>
                </a:ext>
              </a:extLst>
            </p:cNvPr>
            <p:cNvSpPr/>
            <p:nvPr/>
          </p:nvSpPr>
          <p:spPr>
            <a:xfrm>
              <a:off x="4569982" y="2227789"/>
              <a:ext cx="2249499" cy="2249499"/>
            </a:xfrm>
            <a:prstGeom prst="ellipse">
              <a:avLst/>
            </a:prstGeom>
            <a:solidFill>
              <a:srgbClr val="EFF0F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57B065-1A73-4940-B4A0-940B903C2780}"/>
                </a:ext>
              </a:extLst>
            </p:cNvPr>
            <p:cNvSpPr/>
            <p:nvPr/>
          </p:nvSpPr>
          <p:spPr>
            <a:xfrm>
              <a:off x="4522680" y="2837431"/>
              <a:ext cx="2423951" cy="1106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Use campus fliers, newsletters, &amp; websites to</a:t>
              </a:r>
              <a:br>
                <a:rPr lang="en-US" sz="1600" dirty="0">
                  <a:solidFill>
                    <a:srgbClr val="7D919D"/>
                  </a:solidFill>
                  <a:latin typeface="Sailec" pitchFamily="2" charset="77"/>
                </a:rPr>
              </a:br>
              <a:r>
                <a:rPr lang="en-US" sz="1600" dirty="0">
                  <a:latin typeface="Sailec" pitchFamily="2" charset="77"/>
                </a:rPr>
                <a:t>publish results.</a:t>
              </a:r>
              <a:endParaRPr lang="en-US" sz="1600" dirty="0">
                <a:solidFill>
                  <a:srgbClr val="7D919D"/>
                </a:solidFill>
                <a:latin typeface="Sailec" pitchFamily="2" charset="77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EFB768-45C6-49D1-B46D-A491458AFA05}"/>
              </a:ext>
            </a:extLst>
          </p:cNvPr>
          <p:cNvGrpSpPr/>
          <p:nvPr/>
        </p:nvGrpSpPr>
        <p:grpSpPr>
          <a:xfrm>
            <a:off x="5329710" y="658007"/>
            <a:ext cx="1972621" cy="1556063"/>
            <a:chOff x="6695488" y="2059399"/>
            <a:chExt cx="1972621" cy="155606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1612735-B036-4FE8-AF9C-EC81C1FB378A}"/>
                </a:ext>
              </a:extLst>
            </p:cNvPr>
            <p:cNvSpPr/>
            <p:nvPr/>
          </p:nvSpPr>
          <p:spPr>
            <a:xfrm>
              <a:off x="6903768" y="2059399"/>
              <a:ext cx="1556063" cy="1556063"/>
            </a:xfrm>
            <a:prstGeom prst="ellipse">
              <a:avLst/>
            </a:prstGeom>
            <a:solidFill>
              <a:srgbClr val="EFF0F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A69E11-59E9-490B-9CD7-EEDDC6A215DD}"/>
                </a:ext>
              </a:extLst>
            </p:cNvPr>
            <p:cNvSpPr/>
            <p:nvPr/>
          </p:nvSpPr>
          <p:spPr>
            <a:xfrm>
              <a:off x="6695488" y="2278005"/>
              <a:ext cx="1972621" cy="849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Share </a:t>
              </a:r>
              <a:b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</a:br>
              <a:r>
                <a:rPr lang="en-US" sz="1600" dirty="0">
                  <a:solidFill>
                    <a:srgbClr val="8A8D8E"/>
                  </a:solidFill>
                  <a:latin typeface="Sailec" pitchFamily="2" charset="77"/>
                </a:rPr>
                <a:t>results with </a:t>
              </a:r>
              <a:br>
                <a:rPr lang="en-US" sz="1600" dirty="0">
                  <a:solidFill>
                    <a:srgbClr val="7D919D"/>
                  </a:solidFill>
                  <a:latin typeface="Sailec" pitchFamily="2" charset="77"/>
                </a:rPr>
              </a:br>
              <a:r>
                <a:rPr lang="en-US" sz="1600" dirty="0">
                  <a:latin typeface="Sailec" pitchFamily="2" charset="77"/>
                </a:rPr>
                <a:t>state media</a:t>
              </a:r>
              <a:r>
                <a:rPr lang="en-US" sz="1600" dirty="0">
                  <a:solidFill>
                    <a:srgbClr val="7D919D"/>
                  </a:solidFill>
                  <a:latin typeface="Sailec" pitchFamily="2" charset="77"/>
                </a:rPr>
                <a:t>.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620ADAF-F241-40F5-9ACB-D98DC8D164CA}"/>
              </a:ext>
            </a:extLst>
          </p:cNvPr>
          <p:cNvSpPr/>
          <p:nvPr/>
        </p:nvSpPr>
        <p:spPr>
          <a:xfrm>
            <a:off x="0" y="5879139"/>
            <a:ext cx="9144000" cy="1000085"/>
          </a:xfrm>
          <a:prstGeom prst="rect">
            <a:avLst/>
          </a:prstGeom>
          <a:solidFill>
            <a:srgbClr val="8A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465DDB4-B9D2-4855-83A6-5FAB6AC3A3DF}"/>
              </a:ext>
            </a:extLst>
          </p:cNvPr>
          <p:cNvSpPr txBox="1">
            <a:spLocks/>
          </p:cNvSpPr>
          <p:nvPr/>
        </p:nvSpPr>
        <p:spPr>
          <a:xfrm>
            <a:off x="229919" y="6127530"/>
            <a:ext cx="2667000" cy="52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Sailec Black" pitchFamily="2" charset="77"/>
                <a:cs typeface="Century Gothic"/>
              </a:rPr>
              <a:t>HOW CAN </a:t>
            </a:r>
            <a:br>
              <a:rPr lang="en-US" sz="1800" b="1" dirty="0">
                <a:solidFill>
                  <a:schemeClr val="bg1"/>
                </a:solidFill>
                <a:latin typeface="Sailec Black" pitchFamily="2" charset="77"/>
                <a:cs typeface="Century Gothic"/>
              </a:rPr>
            </a:br>
            <a:r>
              <a:rPr lang="en-US" sz="1800" b="1" dirty="0">
                <a:solidFill>
                  <a:schemeClr val="bg1"/>
                </a:solidFill>
                <a:latin typeface="Sailec Black" pitchFamily="2" charset="77"/>
                <a:cs typeface="Century Gothic"/>
              </a:rPr>
              <a:t>EMSI BURNING GLASS HELP?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DCAE95-3929-4D0C-9E76-6957599B3A6C}"/>
              </a:ext>
            </a:extLst>
          </p:cNvPr>
          <p:cNvSpPr/>
          <p:nvPr/>
        </p:nvSpPr>
        <p:spPr>
          <a:xfrm>
            <a:off x="2908430" y="5992729"/>
            <a:ext cx="1509333" cy="772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</a:pPr>
            <a:r>
              <a:rPr lang="en-US" sz="1400" dirty="0" err="1">
                <a:solidFill>
                  <a:schemeClr val="bg1"/>
                </a:solidFill>
                <a:latin typeface="Sailec" pitchFamily="2" charset="77"/>
                <a:cs typeface="Century Gothic"/>
              </a:rPr>
              <a:t>Emsi</a:t>
            </a:r>
            <a:r>
              <a:rPr lang="en-US" sz="1400" dirty="0">
                <a:solidFill>
                  <a:schemeClr val="bg1"/>
                </a:solidFill>
                <a:latin typeface="Sailec" pitchFamily="2" charset="77"/>
                <a:cs typeface="Century Gothic"/>
              </a:rPr>
              <a:t> Burning Glass’ press </a:t>
            </a:r>
            <a:br>
              <a:rPr lang="en-US" sz="1400" dirty="0">
                <a:solidFill>
                  <a:schemeClr val="bg1"/>
                </a:solidFill>
                <a:latin typeface="Sailec" pitchFamily="2" charset="77"/>
                <a:cs typeface="Century Gothic"/>
              </a:rPr>
            </a:br>
            <a:r>
              <a:rPr lang="en-US" sz="1400" dirty="0">
                <a:solidFill>
                  <a:schemeClr val="bg1"/>
                </a:solidFill>
                <a:latin typeface="Sailec" pitchFamily="2" charset="77"/>
                <a:cs typeface="Century Gothic"/>
              </a:rPr>
              <a:t>packet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C9D424-235A-46AE-9F51-2A84B9993828}"/>
              </a:ext>
            </a:extLst>
          </p:cNvPr>
          <p:cNvSpPr/>
          <p:nvPr/>
        </p:nvSpPr>
        <p:spPr>
          <a:xfrm>
            <a:off x="4616574" y="5997703"/>
            <a:ext cx="2859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  <a:latin typeface="Sailec" pitchFamily="2" charset="77"/>
                <a:cs typeface="Century Gothic"/>
              </a:rPr>
              <a:t>Ongoing presentations from your </a:t>
            </a:r>
            <a:r>
              <a:rPr lang="en-US" sz="1400" dirty="0" err="1">
                <a:solidFill>
                  <a:schemeClr val="bg1"/>
                </a:solidFill>
                <a:latin typeface="Sailec" pitchFamily="2" charset="77"/>
                <a:cs typeface="Century Gothic"/>
              </a:rPr>
              <a:t>Emsi</a:t>
            </a:r>
            <a:r>
              <a:rPr lang="en-US" sz="1400" dirty="0">
                <a:solidFill>
                  <a:schemeClr val="bg1"/>
                </a:solidFill>
                <a:latin typeface="Sailec" pitchFamily="2" charset="77"/>
                <a:cs typeface="Century Gothic"/>
              </a:rPr>
              <a:t> Burning Glass economist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91410E-0B1E-4A0D-9283-7C45ECCA5E41}"/>
              </a:ext>
            </a:extLst>
          </p:cNvPr>
          <p:cNvSpPr/>
          <p:nvPr/>
        </p:nvSpPr>
        <p:spPr>
          <a:xfrm>
            <a:off x="7805802" y="6096000"/>
            <a:ext cx="1109598" cy="5420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  <a:latin typeface="Sailec" pitchFamily="2" charset="77"/>
                <a:cs typeface="Century Gothic"/>
              </a:rPr>
              <a:t>Email/call </a:t>
            </a:r>
            <a:br>
              <a:rPr lang="en-US" sz="1400" dirty="0">
                <a:solidFill>
                  <a:schemeClr val="bg1"/>
                </a:solidFill>
                <a:latin typeface="Sailec" pitchFamily="2" charset="77"/>
                <a:cs typeface="Century Gothic"/>
              </a:rPr>
            </a:br>
            <a:r>
              <a:rPr lang="en-US" sz="1400" dirty="0">
                <a:solidFill>
                  <a:schemeClr val="bg1"/>
                </a:solidFill>
                <a:latin typeface="Sailec" pitchFamily="2" charset="77"/>
                <a:cs typeface="Century Gothic"/>
              </a:rPr>
              <a:t>us anytime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2A48F2-9C59-4D8B-A9B0-BD2877B9B904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2040058" y="2915454"/>
            <a:ext cx="91797" cy="612154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56778F-A07A-4F3F-983A-0348ED34A5E8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>
          <a:xfrm flipV="1">
            <a:off x="2307880" y="1866900"/>
            <a:ext cx="481831" cy="401976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714637-0885-434C-868B-E8EB672449D4}"/>
              </a:ext>
            </a:extLst>
          </p:cNvPr>
          <p:cNvCxnSpPr>
            <a:cxnSpLocks/>
            <a:stCxn id="12" idx="7"/>
            <a:endCxn id="21" idx="2"/>
          </p:cNvCxnSpPr>
          <p:nvPr/>
        </p:nvCxnSpPr>
        <p:spPr>
          <a:xfrm>
            <a:off x="4545812" y="1139499"/>
            <a:ext cx="992178" cy="296540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08CCB1-F60E-4C2B-B8AB-FCB57712CA06}"/>
              </a:ext>
            </a:extLst>
          </p:cNvPr>
          <p:cNvCxnSpPr>
            <a:cxnSpLocks/>
            <a:stCxn id="9" idx="5"/>
            <a:endCxn id="15" idx="3"/>
          </p:cNvCxnSpPr>
          <p:nvPr/>
        </p:nvCxnSpPr>
        <p:spPr>
          <a:xfrm>
            <a:off x="3845848" y="5241601"/>
            <a:ext cx="3172326" cy="172830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7F1080-8B53-43E1-B9FC-4A46686A2B69}"/>
              </a:ext>
            </a:extLst>
          </p:cNvPr>
          <p:cNvCxnSpPr>
            <a:cxnSpLocks/>
            <a:stCxn id="12" idx="5"/>
            <a:endCxn id="18" idx="1"/>
          </p:cNvCxnSpPr>
          <p:nvPr/>
        </p:nvCxnSpPr>
        <p:spPr>
          <a:xfrm>
            <a:off x="4545812" y="2594301"/>
            <a:ext cx="201383" cy="130487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29616F-181C-4244-8E55-D9D921A19D7A}"/>
              </a:ext>
            </a:extLst>
          </p:cNvPr>
          <p:cNvCxnSpPr>
            <a:cxnSpLocks/>
            <a:stCxn id="21" idx="5"/>
            <a:endCxn id="15" idx="0"/>
          </p:cNvCxnSpPr>
          <p:nvPr/>
        </p:nvCxnSpPr>
        <p:spPr>
          <a:xfrm>
            <a:off x="6866173" y="1986190"/>
            <a:ext cx="947319" cy="1508174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C1E1A4-D96E-48C3-9C2D-2EBC6405F710}"/>
              </a:ext>
            </a:extLst>
          </p:cNvPr>
          <p:cNvCxnSpPr>
            <a:cxnSpLocks/>
            <a:stCxn id="18" idx="6"/>
            <a:endCxn id="15" idx="1"/>
          </p:cNvCxnSpPr>
          <p:nvPr/>
        </p:nvCxnSpPr>
        <p:spPr>
          <a:xfrm>
            <a:off x="6667262" y="3520106"/>
            <a:ext cx="350912" cy="303690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A54A206-237F-4CAF-9D1C-997CD1651E50}"/>
              </a:ext>
            </a:extLst>
          </p:cNvPr>
          <p:cNvCxnSpPr>
            <a:cxnSpLocks/>
            <a:stCxn id="9" idx="7"/>
            <a:endCxn id="18" idx="2"/>
          </p:cNvCxnSpPr>
          <p:nvPr/>
        </p:nvCxnSpPr>
        <p:spPr>
          <a:xfrm flipV="1">
            <a:off x="3845848" y="3520106"/>
            <a:ext cx="571915" cy="7502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063C2A9-0348-49F0-A5C9-D2DE77EBF89E}"/>
              </a:ext>
            </a:extLst>
          </p:cNvPr>
          <p:cNvCxnSpPr>
            <a:cxnSpLocks/>
            <a:stCxn id="18" idx="7"/>
            <a:endCxn id="21" idx="4"/>
          </p:cNvCxnSpPr>
          <p:nvPr/>
        </p:nvCxnSpPr>
        <p:spPr>
          <a:xfrm flipH="1" flipV="1">
            <a:off x="6316022" y="2214070"/>
            <a:ext cx="21808" cy="510718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8C5C79-3F50-47BB-A98D-FE9A6F15ED7F}"/>
              </a:ext>
            </a:extLst>
          </p:cNvPr>
          <p:cNvCxnSpPr>
            <a:cxnSpLocks/>
          </p:cNvCxnSpPr>
          <p:nvPr/>
        </p:nvCxnSpPr>
        <p:spPr>
          <a:xfrm>
            <a:off x="2743200" y="5879139"/>
            <a:ext cx="0" cy="978861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D1A07A-0439-47F4-ABBC-2E5870A30844}"/>
              </a:ext>
            </a:extLst>
          </p:cNvPr>
          <p:cNvCxnSpPr>
            <a:cxnSpLocks/>
          </p:cNvCxnSpPr>
          <p:nvPr/>
        </p:nvCxnSpPr>
        <p:spPr>
          <a:xfrm>
            <a:off x="4592320" y="5879139"/>
            <a:ext cx="0" cy="978861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823442-E8A5-4F19-ACF6-332534B00340}"/>
              </a:ext>
            </a:extLst>
          </p:cNvPr>
          <p:cNvCxnSpPr>
            <a:cxnSpLocks/>
          </p:cNvCxnSpPr>
          <p:nvPr/>
        </p:nvCxnSpPr>
        <p:spPr>
          <a:xfrm>
            <a:off x="7501002" y="5879139"/>
            <a:ext cx="0" cy="978861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</p:spTree>
    <p:extLst>
      <p:ext uri="{BB962C8B-B14F-4D97-AF65-F5344CB8AC3E}">
        <p14:creationId xmlns:p14="http://schemas.microsoft.com/office/powerpoint/2010/main" val="174293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1ADA02-3A4D-42B6-ADD2-56CF6555C308}"/>
              </a:ext>
            </a:extLst>
          </p:cNvPr>
          <p:cNvSpPr/>
          <p:nvPr/>
        </p:nvSpPr>
        <p:spPr>
          <a:xfrm>
            <a:off x="0" y="1524000"/>
            <a:ext cx="9154510" cy="4864100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15EE69-3FE6-4E15-8C14-55357FDFABA0}"/>
              </a:ext>
            </a:extLst>
          </p:cNvPr>
          <p:cNvSpPr txBox="1">
            <a:spLocks/>
          </p:cNvSpPr>
          <p:nvPr/>
        </p:nvSpPr>
        <p:spPr>
          <a:xfrm>
            <a:off x="477211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8A8D8E"/>
                </a:solidFill>
                <a:latin typeface="Sailec Medium" pitchFamily="2" charset="77"/>
                <a:cs typeface="Century Gothic"/>
              </a:rPr>
              <a:t>Share your results</a:t>
            </a:r>
            <a:endParaRPr kumimoji="0" lang="en-US" sz="2800" u="sng" strike="noStrike" kern="1200" normalizeH="0" baseline="0" noProof="0" dirty="0">
              <a:ln>
                <a:noFill/>
              </a:ln>
              <a:solidFill>
                <a:srgbClr val="8A8D8E"/>
              </a:solidFill>
              <a:effectLst/>
              <a:uLnTx/>
              <a:uFillTx/>
              <a:latin typeface="Sailec Medium" pitchFamily="2" charset="77"/>
              <a:cs typeface="Century Gothic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493816-98B1-48BB-AA05-0850A2698360}"/>
              </a:ext>
            </a:extLst>
          </p:cNvPr>
          <p:cNvSpPr txBox="1">
            <a:spLocks/>
          </p:cNvSpPr>
          <p:nvPr/>
        </p:nvSpPr>
        <p:spPr>
          <a:xfrm>
            <a:off x="381000" y="36576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Sailec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013E9-7504-43DD-BD0A-F7E8097BA5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/>
          <a:stretch/>
        </p:blipFill>
        <p:spPr>
          <a:xfrm>
            <a:off x="6309725" y="2987919"/>
            <a:ext cx="2463785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0C0C1E-0FE0-4F1B-95D6-293F97C19AE8}"/>
              </a:ext>
            </a:extLst>
          </p:cNvPr>
          <p:cNvSpPr txBox="1"/>
          <p:nvPr/>
        </p:nvSpPr>
        <p:spPr>
          <a:xfrm>
            <a:off x="314301" y="1686024"/>
            <a:ext cx="2473037" cy="109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Combine your results </a:t>
            </a:r>
            <a:br>
              <a:rPr lang="en-US" sz="1400" dirty="0">
                <a:solidFill>
                  <a:srgbClr val="000000"/>
                </a:solidFill>
                <a:latin typeface="Sailec" pitchFamily="2" charset="77"/>
                <a:cs typeface="Century Gothic"/>
              </a:rPr>
            </a:br>
            <a:r>
              <a:rPr lang="en-US" sz="1400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with other institutional highlights to create a </a:t>
            </a:r>
            <a:br>
              <a:rPr lang="en-US" sz="1400" dirty="0">
                <a:solidFill>
                  <a:srgbClr val="000000"/>
                </a:solidFill>
                <a:latin typeface="Sailec" pitchFamily="2" charset="77"/>
                <a:cs typeface="Century Gothic"/>
              </a:rPr>
            </a:br>
            <a:r>
              <a:rPr lang="en-US" sz="1400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fact sheet.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C37DA-1454-4BBB-B504-B31F70CDF930}"/>
              </a:ext>
            </a:extLst>
          </p:cNvPr>
          <p:cNvSpPr txBox="1"/>
          <p:nvPr/>
        </p:nvSpPr>
        <p:spPr>
          <a:xfrm>
            <a:off x="6309725" y="1942504"/>
            <a:ext cx="2493612" cy="58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Include your results in your periodic publications.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E0A2B5-10D1-46FE-9D53-E4BB25F21EC6}"/>
              </a:ext>
            </a:extLst>
          </p:cNvPr>
          <p:cNvSpPr txBox="1"/>
          <p:nvPr/>
        </p:nvSpPr>
        <p:spPr>
          <a:xfrm>
            <a:off x="3200399" y="1814264"/>
            <a:ext cx="2743201" cy="84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Create a web page that includes written highlights, animations, and videos.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BC1063-2D69-4B81-9455-B7BBEDBB6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28" y="2987920"/>
            <a:ext cx="2866542" cy="3165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202465-086E-4EDB-AE29-E2CC30275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88" y="2985122"/>
            <a:ext cx="2463785" cy="32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2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94259-6D03-42D8-BBCF-DE8D060AC222}"/>
              </a:ext>
            </a:extLst>
          </p:cNvPr>
          <p:cNvSpPr/>
          <p:nvPr/>
        </p:nvSpPr>
        <p:spPr>
          <a:xfrm>
            <a:off x="0" y="1524000"/>
            <a:ext cx="9133490" cy="4495800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0F88751-0454-4416-A543-3299E1BB6757}"/>
              </a:ext>
            </a:extLst>
          </p:cNvPr>
          <p:cNvSpPr txBox="1">
            <a:spLocks/>
          </p:cNvSpPr>
          <p:nvPr/>
        </p:nvSpPr>
        <p:spPr>
          <a:xfrm>
            <a:off x="477211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8A8D8E"/>
                </a:solidFill>
                <a:latin typeface="Sailec Medium" pitchFamily="2" charset="77"/>
                <a:cs typeface="Century Gothic"/>
              </a:rPr>
              <a:t>Share your results</a:t>
            </a:r>
            <a:endParaRPr kumimoji="0" lang="en-US" sz="2800" u="sng" strike="noStrike" kern="1200" normalizeH="0" baseline="0" noProof="0" dirty="0">
              <a:ln>
                <a:noFill/>
              </a:ln>
              <a:solidFill>
                <a:srgbClr val="8A8D8E"/>
              </a:solidFill>
              <a:effectLst/>
              <a:uLnTx/>
              <a:uFillTx/>
              <a:latin typeface="Sailec Medium" pitchFamily="2" charset="77"/>
              <a:cs typeface="Century Gothic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EEFA3B-DAC1-46D8-A6ED-767E72DD5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9"/>
          <a:stretch/>
        </p:blipFill>
        <p:spPr>
          <a:xfrm>
            <a:off x="6045727" y="2819549"/>
            <a:ext cx="2922765" cy="3005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FD252D-B421-4A64-BF1F-9205395F68C9}"/>
              </a:ext>
            </a:extLst>
          </p:cNvPr>
          <p:cNvSpPr txBox="1"/>
          <p:nvPr/>
        </p:nvSpPr>
        <p:spPr>
          <a:xfrm>
            <a:off x="170870" y="1832053"/>
            <a:ext cx="3035518" cy="84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Sailec" pitchFamily="2" charset="77"/>
              </a:rPr>
              <a:t>Create a press release or hold a press conference to share results with your state and local media.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F752A-D53D-495E-834E-8053241A6CE2}"/>
              </a:ext>
            </a:extLst>
          </p:cNvPr>
          <p:cNvSpPr txBox="1"/>
          <p:nvPr/>
        </p:nvSpPr>
        <p:spPr>
          <a:xfrm>
            <a:off x="6045726" y="1982628"/>
            <a:ext cx="2922765" cy="54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Sailec" pitchFamily="2" charset="77"/>
              </a:rPr>
              <a:t>Use your study to help secure additional funding.</a:t>
            </a:r>
            <a:endParaRPr lang="en-US" sz="1600" dirty="0">
              <a:solidFill>
                <a:srgbClr val="000000"/>
              </a:solidFill>
              <a:latin typeface="Sailec" pitchFamily="2" charset="77"/>
              <a:cs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9B29D6-08C6-4BB5-850E-576D286FE50C}"/>
              </a:ext>
            </a:extLst>
          </p:cNvPr>
          <p:cNvSpPr txBox="1"/>
          <p:nvPr/>
        </p:nvSpPr>
        <p:spPr>
          <a:xfrm>
            <a:off x="3414644" y="1832053"/>
            <a:ext cx="2466084" cy="84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Sailec" pitchFamily="2" charset="77"/>
              </a:rPr>
              <a:t>Use social media to share your investment results with prospective students.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A2D49-B2A3-456C-8D42-7A4C5332C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2"/>
          <a:stretch/>
        </p:blipFill>
        <p:spPr>
          <a:xfrm>
            <a:off x="273298" y="2807076"/>
            <a:ext cx="2922765" cy="301786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7BFB682-7FEF-4CCD-AD87-A7F117565141}"/>
              </a:ext>
            </a:extLst>
          </p:cNvPr>
          <p:cNvGrpSpPr/>
          <p:nvPr/>
        </p:nvGrpSpPr>
        <p:grpSpPr>
          <a:xfrm>
            <a:off x="3453213" y="2817295"/>
            <a:ext cx="2342396" cy="3015606"/>
            <a:chOff x="3453213" y="2817295"/>
            <a:chExt cx="2342396" cy="30156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29A3F2-049C-430A-A5A5-623262C860F1}"/>
                </a:ext>
              </a:extLst>
            </p:cNvPr>
            <p:cNvSpPr/>
            <p:nvPr/>
          </p:nvSpPr>
          <p:spPr>
            <a:xfrm>
              <a:off x="3453213" y="2817295"/>
              <a:ext cx="2339104" cy="3015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8BA6D5-AF44-4279-B65F-7B234352C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968"/>
            <a:stretch/>
          </p:blipFill>
          <p:spPr>
            <a:xfrm>
              <a:off x="3456505" y="2825154"/>
              <a:ext cx="2339104" cy="179676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EF594A-295B-4A48-BD05-620E8FCD5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549" b="8467"/>
            <a:stretch/>
          </p:blipFill>
          <p:spPr>
            <a:xfrm>
              <a:off x="3453213" y="4280489"/>
              <a:ext cx="2339104" cy="1526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34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10DE4C-3E39-404A-921E-05DBF0D1A8AA}"/>
              </a:ext>
            </a:extLst>
          </p:cNvPr>
          <p:cNvSpPr txBox="1">
            <a:spLocks/>
          </p:cNvSpPr>
          <p:nvPr/>
        </p:nvSpPr>
        <p:spPr>
          <a:xfrm>
            <a:off x="685800" y="2155826"/>
            <a:ext cx="7772400" cy="892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Sailec" panose="00000500000000000000" pitchFamily="50" charset="0"/>
              </a:rPr>
              <a:t>The results of this study </a:t>
            </a:r>
            <a:br>
              <a:rPr lang="en-US" sz="1600" dirty="0">
                <a:latin typeface="Sailec" panose="00000500000000000000" pitchFamily="50" charset="0"/>
              </a:rPr>
            </a:br>
            <a:r>
              <a:rPr lang="en-US" sz="1600" dirty="0">
                <a:latin typeface="Sailec" panose="00000500000000000000" pitchFamily="50" charset="0"/>
              </a:rPr>
              <a:t>were prepared by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27A97C5-77DF-4600-81FC-DB514A617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2" y="3199349"/>
            <a:ext cx="4358636" cy="1005838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EBC254E7-02E8-47A3-98AC-21DA608886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2650" y="5711825"/>
            <a:ext cx="7146925" cy="601663"/>
            <a:chOff x="556" y="3598"/>
            <a:chExt cx="4502" cy="37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A545B4E5-5C92-4D19-B682-5113882158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6" y="3598"/>
              <a:ext cx="450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51F90D8C-73FC-42A9-8EB5-67997389B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3756"/>
              <a:ext cx="36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For a copy of the report, please contact Iowa's Community Colleges.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03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9E04D2-702D-4DE5-8843-5CEB15DFA7FC}"/>
              </a:ext>
            </a:extLst>
          </p:cNvPr>
          <p:cNvSpPr/>
          <p:nvPr/>
        </p:nvSpPr>
        <p:spPr>
          <a:xfrm>
            <a:off x="-1292" y="0"/>
            <a:ext cx="9145292" cy="6858000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F3A5DF-D76B-4BC3-8153-5E7D6997518B}"/>
              </a:ext>
            </a:extLst>
          </p:cNvPr>
          <p:cNvSpPr txBox="1">
            <a:spLocks/>
          </p:cNvSpPr>
          <p:nvPr/>
        </p:nvSpPr>
        <p:spPr>
          <a:xfrm>
            <a:off x="477211" y="4699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 err="1">
                <a:solidFill>
                  <a:srgbClr val="8A8D8E"/>
                </a:solidFill>
                <a:latin typeface="Sailec Medium" pitchFamily="2" charset="77"/>
                <a:cs typeface="Century Gothic"/>
              </a:rPr>
              <a:t>Emsi</a:t>
            </a:r>
            <a:r>
              <a:rPr lang="en-US" sz="2800" dirty="0">
                <a:solidFill>
                  <a:srgbClr val="8A8D8E"/>
                </a:solidFill>
                <a:latin typeface="Sailec Medium" pitchFamily="2" charset="77"/>
                <a:cs typeface="Century Gothic"/>
              </a:rPr>
              <a:t> Burning Glass &amp; Community Colleges</a:t>
            </a:r>
            <a:endParaRPr kumimoji="0" lang="en-US" sz="2800" u="sng" strike="noStrike" kern="1200" normalizeH="0" baseline="0" noProof="0" dirty="0">
              <a:ln>
                <a:noFill/>
              </a:ln>
              <a:solidFill>
                <a:srgbClr val="8A8D8E"/>
              </a:solidFill>
              <a:effectLst/>
              <a:uLnTx/>
              <a:uFillTx/>
              <a:latin typeface="Sailec Medium" pitchFamily="2" charset="77"/>
              <a:cs typeface="Century Gothic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6745B45-E7D2-4ED9-BE61-1E142957310F}"/>
              </a:ext>
            </a:extLst>
          </p:cNvPr>
          <p:cNvSpPr txBox="1">
            <a:spLocks/>
          </p:cNvSpPr>
          <p:nvPr/>
        </p:nvSpPr>
        <p:spPr>
          <a:xfrm>
            <a:off x="477211" y="1454526"/>
            <a:ext cx="8285789" cy="4731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A8D8E"/>
                </a:solidFill>
                <a:latin typeface="Sailec Thin" pitchFamily="2" charset="77"/>
              </a:rPr>
              <a:t>20+</a:t>
            </a:r>
            <a:r>
              <a:rPr lang="en-US" sz="3200" dirty="0">
                <a:solidFill>
                  <a:srgbClr val="7D919D"/>
                </a:solidFill>
                <a:latin typeface="Sailec Thin" pitchFamily="2" charset="77"/>
              </a:rPr>
              <a:t> </a:t>
            </a:r>
            <a:r>
              <a:rPr lang="en-US" sz="1400" dirty="0"/>
              <a:t>years working with higher education institutions</a:t>
            </a:r>
          </a:p>
          <a:p>
            <a:pPr marL="0" indent="0">
              <a:spcBef>
                <a:spcPts val="4000"/>
              </a:spcBef>
              <a:buNone/>
            </a:pPr>
            <a:r>
              <a:rPr lang="en-US" sz="3200" dirty="0">
                <a:solidFill>
                  <a:srgbClr val="8A8D8E"/>
                </a:solidFill>
                <a:latin typeface="Sailec Thin" pitchFamily="2" charset="77"/>
              </a:rPr>
              <a:t>2,200+</a:t>
            </a:r>
            <a:r>
              <a:rPr lang="en-US" sz="3200" dirty="0">
                <a:solidFill>
                  <a:srgbClr val="800029"/>
                </a:solidFill>
                <a:latin typeface="Sailec Light" pitchFamily="2" charset="77"/>
              </a:rPr>
              <a:t> </a:t>
            </a:r>
            <a:r>
              <a:rPr lang="en-US" sz="1400" dirty="0"/>
              <a:t>economic impact studies completed</a:t>
            </a:r>
          </a:p>
          <a:p>
            <a:pPr marL="0" indent="0">
              <a:spcBef>
                <a:spcPts val="4000"/>
              </a:spcBef>
              <a:buNone/>
            </a:pPr>
            <a:r>
              <a:rPr lang="en-US" sz="3200" dirty="0">
                <a:solidFill>
                  <a:srgbClr val="8A8D8E"/>
                </a:solidFill>
                <a:latin typeface="Sailec Thin" pitchFamily="2" charset="77"/>
              </a:rPr>
              <a:t>2M</a:t>
            </a:r>
            <a:r>
              <a:rPr lang="en-US" sz="3200" dirty="0">
                <a:solidFill>
                  <a:srgbClr val="800029"/>
                </a:solidFill>
                <a:latin typeface="Sailec Light" pitchFamily="2" charset="77"/>
              </a:rPr>
              <a:t> </a:t>
            </a:r>
            <a:r>
              <a:rPr lang="en-US" sz="1400" dirty="0"/>
              <a:t>students used </a:t>
            </a:r>
            <a:r>
              <a:rPr lang="en-US" sz="1400" dirty="0" err="1"/>
              <a:t>Emsi</a:t>
            </a:r>
            <a:r>
              <a:rPr lang="en-US" sz="1400" dirty="0"/>
              <a:t> Burning Glass’ career pathways tool in 2020</a:t>
            </a:r>
          </a:p>
          <a:p>
            <a:pPr marL="0" indent="0">
              <a:spcBef>
                <a:spcPts val="4000"/>
              </a:spcBef>
              <a:buNone/>
            </a:pPr>
            <a:r>
              <a:rPr lang="en-US" sz="3200" dirty="0">
                <a:solidFill>
                  <a:srgbClr val="8A8D8E"/>
                </a:solidFill>
                <a:latin typeface="Sailec Thin" pitchFamily="2" charset="77"/>
              </a:rPr>
              <a:t>7 of 10 </a:t>
            </a:r>
            <a:r>
              <a:rPr lang="en-US" sz="1400" dirty="0"/>
              <a:t>2021 Aspen Prize finalists received </a:t>
            </a:r>
            <a:r>
              <a:rPr lang="en-US" sz="1400" dirty="0" err="1"/>
              <a:t>Emsi</a:t>
            </a:r>
            <a:r>
              <a:rPr lang="en-US" sz="1400" dirty="0"/>
              <a:t> Burning Glass economic impact studies</a:t>
            </a:r>
          </a:p>
          <a:p>
            <a:pPr marL="0" indent="0">
              <a:spcBef>
                <a:spcPts val="4000"/>
              </a:spcBef>
              <a:buNone/>
            </a:pPr>
            <a:r>
              <a:rPr lang="en-US" sz="3200" dirty="0">
                <a:solidFill>
                  <a:srgbClr val="8A8D8E"/>
                </a:solidFill>
                <a:latin typeface="Sailec Thin" pitchFamily="2" charset="77"/>
              </a:rPr>
              <a:t>10 of 10</a:t>
            </a:r>
            <a:r>
              <a:rPr lang="en-US" sz="3200" dirty="0">
                <a:solidFill>
                  <a:srgbClr val="8A8D8E"/>
                </a:solidFill>
                <a:latin typeface="Sailec Light" pitchFamily="2" charset="77"/>
              </a:rPr>
              <a:t> </a:t>
            </a:r>
            <a:r>
              <a:rPr lang="en-US" sz="1400" dirty="0"/>
              <a:t>2021 Aspen Prize finalists are </a:t>
            </a:r>
            <a:r>
              <a:rPr lang="en-US" sz="1400" dirty="0" err="1"/>
              <a:t>Emsi</a:t>
            </a:r>
            <a:r>
              <a:rPr lang="en-US" sz="1400" dirty="0"/>
              <a:t> Burning Glass customers</a:t>
            </a:r>
          </a:p>
          <a:p>
            <a:pPr marL="0" indent="0">
              <a:spcBef>
                <a:spcPts val="4000"/>
              </a:spcBef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390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4946-4DAD-4705-B9A2-BFFE023DB125}"/>
              </a:ext>
            </a:extLst>
          </p:cNvPr>
          <p:cNvSpPr/>
          <p:nvPr/>
        </p:nvSpPr>
        <p:spPr>
          <a:xfrm>
            <a:off x="-1292" y="3342598"/>
            <a:ext cx="9145292" cy="3515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0F9ABD-0211-4060-8226-83A6DD5A21DC}"/>
              </a:ext>
            </a:extLst>
          </p:cNvPr>
          <p:cNvSpPr/>
          <p:nvPr/>
        </p:nvSpPr>
        <p:spPr>
          <a:xfrm>
            <a:off x="-1292" y="0"/>
            <a:ext cx="9145292" cy="3342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7" name="Triangle 17">
            <a:extLst>
              <a:ext uri="{FF2B5EF4-FFF2-40B4-BE49-F238E27FC236}">
                <a16:creationId xmlns:a16="http://schemas.microsoft.com/office/drawing/2014/main" id="{244290E1-2ED1-4A52-955C-82FA44B1A6DD}"/>
              </a:ext>
            </a:extLst>
          </p:cNvPr>
          <p:cNvSpPr/>
          <p:nvPr/>
        </p:nvSpPr>
        <p:spPr>
          <a:xfrm rot="10800000">
            <a:off x="3899919" y="3299436"/>
            <a:ext cx="1342861" cy="4871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83175A-1EBE-42BC-956C-066B23E88C29}"/>
              </a:ext>
            </a:extLst>
          </p:cNvPr>
          <p:cNvSpPr txBox="1">
            <a:spLocks/>
          </p:cNvSpPr>
          <p:nvPr/>
        </p:nvSpPr>
        <p:spPr>
          <a:xfrm>
            <a:off x="0" y="1257300"/>
            <a:ext cx="9144000" cy="1943100"/>
          </a:xfrm>
          <a:prstGeom prst="rect">
            <a:avLst/>
          </a:prstGeom>
          <a:effectLst>
            <a:outerShdw blurRad="50800" dist="38100" dir="2700000" sx="120000" sy="120000" algn="tl" rotWithShape="0">
              <a:srgbClr val="000000">
                <a:alpha val="1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u="none" strike="noStrike" kern="1200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ilec Medium" pitchFamily="2" charset="77"/>
              </a:rPr>
              <a:t>What is an </a:t>
            </a:r>
            <a:br>
              <a:rPr kumimoji="0" lang="en-US" sz="2400" u="none" strike="noStrike" kern="1200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ilec Medium" pitchFamily="2" charset="77"/>
              </a:rPr>
            </a:br>
            <a:r>
              <a:rPr lang="en-US" sz="3200" b="1" spc="100" dirty="0">
                <a:solidFill>
                  <a:schemeClr val="bg1"/>
                </a:solidFill>
                <a:latin typeface="Sailec Black" pitchFamily="2" charset="77"/>
              </a:rPr>
              <a:t>ECONOMIC</a:t>
            </a:r>
            <a:r>
              <a:rPr kumimoji="0" lang="en-US" sz="3200" b="1" u="none" strike="noStrike" kern="1200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ilec Black" pitchFamily="2" charset="77"/>
              </a:rPr>
              <a:t> IMPACT ANALYSIS?</a:t>
            </a:r>
          </a:p>
          <a:p>
            <a:pPr lvl="0" algn="ctr">
              <a:lnSpc>
                <a:spcPts val="2800"/>
              </a:lnSpc>
              <a:defRPr/>
            </a:pPr>
            <a:r>
              <a:rPr lang="en-US" sz="1600" spc="100" dirty="0">
                <a:solidFill>
                  <a:schemeClr val="bg1"/>
                </a:solidFill>
                <a:latin typeface="Sailec" pitchFamily="2" charset="77"/>
              </a:rPr>
              <a:t>Measures how an event or institution affects the </a:t>
            </a:r>
            <a:r>
              <a:rPr lang="en-US" sz="1600" spc="100">
                <a:solidFill>
                  <a:schemeClr val="bg1"/>
                </a:solidFill>
                <a:latin typeface="Sailec" pitchFamily="2" charset="77"/>
              </a:rPr>
              <a:t>local economy</a:t>
            </a:r>
            <a:endParaRPr lang="en-US" sz="1600" spc="100" dirty="0">
              <a:solidFill>
                <a:schemeClr val="bg1"/>
              </a:solidFill>
              <a:latin typeface="Sailec" pitchFamily="2" charset="77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E0444B0-39CE-43AA-A687-7E4B2F25B41A}"/>
              </a:ext>
            </a:extLst>
          </p:cNvPr>
          <p:cNvSpPr txBox="1">
            <a:spLocks/>
          </p:cNvSpPr>
          <p:nvPr/>
        </p:nvSpPr>
        <p:spPr>
          <a:xfrm>
            <a:off x="0" y="4800600"/>
            <a:ext cx="9144000" cy="1766455"/>
          </a:xfrm>
          <a:prstGeom prst="rect">
            <a:avLst/>
          </a:prstGeom>
          <a:effectLst>
            <a:outerShdw blurRad="50800" dist="38100" dir="2700000" sx="120000" sy="120000" algn="tl" rotWithShape="0">
              <a:srgbClr val="000000">
                <a:alpha val="1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u="none" strike="noStrike" kern="1200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ilec Medium" pitchFamily="2" charset="77"/>
              </a:rPr>
              <a:t>What is an </a:t>
            </a:r>
            <a:br>
              <a:rPr kumimoji="0" lang="en-US" sz="2400" u="none" strike="noStrike" kern="1200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ilec Medium" pitchFamily="2" charset="77"/>
              </a:rPr>
            </a:br>
            <a:r>
              <a:rPr lang="en-US" sz="3200" b="1" spc="100" dirty="0">
                <a:solidFill>
                  <a:schemeClr val="bg1"/>
                </a:solidFill>
                <a:latin typeface="Sailec Black" pitchFamily="2" charset="77"/>
              </a:rPr>
              <a:t>INVESTMENT ANALYSIS?</a:t>
            </a:r>
            <a:endParaRPr kumimoji="0" lang="en-US" sz="3200" b="1" u="none" strike="noStrike" kern="1200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ilec Black" pitchFamily="2" charset="77"/>
            </a:endParaRPr>
          </a:p>
          <a:p>
            <a:pPr lvl="0" algn="ctr">
              <a:lnSpc>
                <a:spcPts val="2800"/>
              </a:lnSpc>
              <a:defRPr/>
            </a:pPr>
            <a:r>
              <a:rPr lang="en-US" sz="1600" spc="100" dirty="0">
                <a:solidFill>
                  <a:schemeClr val="bg1"/>
                </a:solidFill>
                <a:latin typeface="Sailec" pitchFamily="2" charset="77"/>
              </a:rPr>
              <a:t>A comparison of the costs and benefits to determine the return on investment</a:t>
            </a:r>
          </a:p>
        </p:txBody>
      </p:sp>
      <p:pic>
        <p:nvPicPr>
          <p:cNvPr id="46" name="Picture 45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FCE82BDE-A317-490F-A7BF-302087257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03" y="231597"/>
            <a:ext cx="1159291" cy="1159291"/>
          </a:xfrm>
          <a:prstGeom prst="rect">
            <a:avLst/>
          </a:prstGeom>
        </p:spPr>
      </p:pic>
      <p:pic>
        <p:nvPicPr>
          <p:cNvPr id="47" name="Picture 46" descr="A picture containing light, drawing, food&#10;&#10;Description automatically generated">
            <a:extLst>
              <a:ext uri="{FF2B5EF4-FFF2-40B4-BE49-F238E27FC236}">
                <a16:creationId xmlns:a16="http://schemas.microsoft.com/office/drawing/2014/main" id="{01885FFE-AF00-4F5E-A9A9-66489303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60" y="3736877"/>
            <a:ext cx="1103512" cy="11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38F59B-4327-46EC-9647-6902B100B8EF}"/>
              </a:ext>
            </a:extLst>
          </p:cNvPr>
          <p:cNvSpPr/>
          <p:nvPr/>
        </p:nvSpPr>
        <p:spPr>
          <a:xfrm>
            <a:off x="-1292" y="4264488"/>
            <a:ext cx="9145292" cy="2593512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A67C482-F4FC-4F7E-8FA5-AACDBEBAD0AA}"/>
              </a:ext>
            </a:extLst>
          </p:cNvPr>
          <p:cNvSpPr txBox="1">
            <a:spLocks/>
          </p:cNvSpPr>
          <p:nvPr/>
        </p:nvSpPr>
        <p:spPr>
          <a:xfrm>
            <a:off x="530225" y="1270191"/>
            <a:ext cx="8629355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cap="all" spc="300" dirty="0">
                <a:latin typeface="Sailec" pitchFamily="2" charset="77"/>
              </a:rPr>
              <a:t>Average</a:t>
            </a:r>
            <a:r>
              <a:rPr kumimoji="0" lang="en-US" sz="100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ilec" pitchFamily="2" charset="77"/>
                <a:ea typeface="+mn-ea"/>
                <a:cs typeface="+mn-cs"/>
              </a:rPr>
              <a:t> earnings by education level</a:t>
            </a:r>
            <a:endParaRPr kumimoji="0" lang="en-US" sz="1000" u="sng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ilec" pitchFamily="2" charset="77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7C4117A-9348-4859-A7A9-A233462CD28B}"/>
              </a:ext>
            </a:extLst>
          </p:cNvPr>
          <p:cNvSpPr txBox="1">
            <a:spLocks/>
          </p:cNvSpPr>
          <p:nvPr/>
        </p:nvSpPr>
        <p:spPr>
          <a:xfrm>
            <a:off x="461600" y="5518380"/>
            <a:ext cx="30366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Total Gross Regional </a:t>
            </a:r>
            <a:br>
              <a:rPr lang="en-US" sz="1400" dirty="0"/>
            </a:br>
            <a:r>
              <a:rPr lang="en-US" sz="1400" dirty="0"/>
              <a:t>Product (GRP)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254B0E2-A735-4DEC-8C47-CB49822057C3}"/>
              </a:ext>
            </a:extLst>
          </p:cNvPr>
          <p:cNvSpPr txBox="1">
            <a:spLocks/>
          </p:cNvSpPr>
          <p:nvPr/>
        </p:nvSpPr>
        <p:spPr>
          <a:xfrm>
            <a:off x="5692451" y="5518380"/>
            <a:ext cx="3036647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Total Jobs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6F525393-FA50-411A-A526-BD23326B67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0225" y="457200"/>
            <a:ext cx="7924800" cy="601663"/>
            <a:chOff x="334" y="288"/>
            <a:chExt cx="4992" cy="379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B54B4E0B-0629-4CB0-896B-09310E4DE6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4" y="288"/>
              <a:ext cx="49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10DAEF60-B057-4958-8144-78F88AF1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350"/>
              <a:ext cx="140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8A8D8E"/>
                  </a:solidFill>
                  <a:effectLst/>
                  <a:latin typeface="Sailec Medium" panose="00000600000000000000" pitchFamily="50" charset="0"/>
                </a:rPr>
                <a:t>About Iowa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D09B4AA5-B701-468F-AEA8-D6F295AAA9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62588" y="4986338"/>
            <a:ext cx="3497262" cy="601662"/>
            <a:chOff x="3441" y="3141"/>
            <a:chExt cx="2203" cy="379"/>
          </a:xfrm>
        </p:grpSpPr>
        <p:sp>
          <p:nvSpPr>
            <p:cNvPr id="19" name="AutoShape 7">
              <a:extLst>
                <a:ext uri="{FF2B5EF4-FFF2-40B4-BE49-F238E27FC236}">
                  <a16:creationId xmlns:a16="http://schemas.microsoft.com/office/drawing/2014/main" id="{DB18E444-429A-4FBC-8C1D-2EAD8B88831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41" y="3141"/>
              <a:ext cx="2203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7871050B-50ED-42FC-8F61-1ECA2BF16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3184"/>
              <a:ext cx="1262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8A8D8E"/>
                  </a:solidFill>
                  <a:effectLst/>
                  <a:latin typeface="Sailec Light" panose="00000400000000000000" pitchFamily="50" charset="0"/>
                </a:rPr>
                <a:t>2,032,904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12">
            <a:extLst>
              <a:ext uri="{FF2B5EF4-FFF2-40B4-BE49-F238E27FC236}">
                <a16:creationId xmlns:a16="http://schemas.microsoft.com/office/drawing/2014/main" id="{76045DDB-B3C5-4D31-BDDE-ED06D34CF9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3250" y="1511300"/>
            <a:ext cx="7932738" cy="2460625"/>
            <a:chOff x="380" y="952"/>
            <a:chExt cx="4997" cy="1550"/>
          </a:xfrm>
        </p:grpSpPr>
        <p:sp>
          <p:nvSpPr>
            <p:cNvPr id="22" name="AutoShape 11">
              <a:extLst>
                <a:ext uri="{FF2B5EF4-FFF2-40B4-BE49-F238E27FC236}">
                  <a16:creationId xmlns:a16="http://schemas.microsoft.com/office/drawing/2014/main" id="{D9A2E5DF-DEC1-483B-8877-7DF84673CF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0" y="952"/>
              <a:ext cx="4997" cy="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4281394C-E868-40B3-B3DC-9F3046897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2233"/>
              <a:ext cx="3596" cy="125"/>
            </a:xfrm>
            <a:prstGeom prst="rect">
              <a:avLst/>
            </a:prstGeom>
            <a:solidFill>
              <a:srgbClr val="EF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9826BCA0-0F95-48F0-BBE1-04E79943E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960"/>
              <a:ext cx="2679" cy="125"/>
            </a:xfrm>
            <a:prstGeom prst="rect">
              <a:avLst/>
            </a:prstGeom>
            <a:solidFill>
              <a:srgbClr val="293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07CBA58-1275-4BA4-B1DD-C9C0829241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" y="1139"/>
              <a:ext cx="2381" cy="672"/>
            </a:xfrm>
            <a:custGeom>
              <a:avLst/>
              <a:gdLst>
                <a:gd name="T0" fmla="*/ 2381 w 2381"/>
                <a:gd name="T1" fmla="*/ 672 h 672"/>
                <a:gd name="T2" fmla="*/ 0 w 2381"/>
                <a:gd name="T3" fmla="*/ 672 h 672"/>
                <a:gd name="T4" fmla="*/ 0 w 2381"/>
                <a:gd name="T5" fmla="*/ 547 h 672"/>
                <a:gd name="T6" fmla="*/ 2381 w 2381"/>
                <a:gd name="T7" fmla="*/ 547 h 672"/>
                <a:gd name="T8" fmla="*/ 2381 w 2381"/>
                <a:gd name="T9" fmla="*/ 672 h 672"/>
                <a:gd name="T10" fmla="*/ 2122 w 2381"/>
                <a:gd name="T11" fmla="*/ 399 h 672"/>
                <a:gd name="T12" fmla="*/ 0 w 2381"/>
                <a:gd name="T13" fmla="*/ 399 h 672"/>
                <a:gd name="T14" fmla="*/ 0 w 2381"/>
                <a:gd name="T15" fmla="*/ 274 h 672"/>
                <a:gd name="T16" fmla="*/ 2122 w 2381"/>
                <a:gd name="T17" fmla="*/ 274 h 672"/>
                <a:gd name="T18" fmla="*/ 2122 w 2381"/>
                <a:gd name="T19" fmla="*/ 399 h 672"/>
                <a:gd name="T20" fmla="*/ 1579 w 2381"/>
                <a:gd name="T21" fmla="*/ 125 h 672"/>
                <a:gd name="T22" fmla="*/ 0 w 2381"/>
                <a:gd name="T23" fmla="*/ 125 h 672"/>
                <a:gd name="T24" fmla="*/ 0 w 2381"/>
                <a:gd name="T25" fmla="*/ 0 h 672"/>
                <a:gd name="T26" fmla="*/ 1579 w 2381"/>
                <a:gd name="T27" fmla="*/ 0 h 672"/>
                <a:gd name="T28" fmla="*/ 1579 w 2381"/>
                <a:gd name="T29" fmla="*/ 1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1" h="672">
                  <a:moveTo>
                    <a:pt x="2381" y="672"/>
                  </a:moveTo>
                  <a:lnTo>
                    <a:pt x="0" y="672"/>
                  </a:lnTo>
                  <a:lnTo>
                    <a:pt x="0" y="547"/>
                  </a:lnTo>
                  <a:lnTo>
                    <a:pt x="2381" y="547"/>
                  </a:lnTo>
                  <a:lnTo>
                    <a:pt x="2381" y="672"/>
                  </a:lnTo>
                  <a:close/>
                  <a:moveTo>
                    <a:pt x="2122" y="399"/>
                  </a:moveTo>
                  <a:lnTo>
                    <a:pt x="0" y="399"/>
                  </a:lnTo>
                  <a:lnTo>
                    <a:pt x="0" y="274"/>
                  </a:lnTo>
                  <a:lnTo>
                    <a:pt x="2122" y="274"/>
                  </a:lnTo>
                  <a:lnTo>
                    <a:pt x="2122" y="399"/>
                  </a:lnTo>
                  <a:close/>
                  <a:moveTo>
                    <a:pt x="1579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1579" y="0"/>
                  </a:lnTo>
                  <a:lnTo>
                    <a:pt x="1579" y="125"/>
                  </a:lnTo>
                  <a:close/>
                </a:path>
              </a:pathLst>
            </a:custGeom>
            <a:solidFill>
              <a:srgbClr val="EF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BD7D1CA8-DA57-403C-AE27-E9AE5D4F9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" y="1065"/>
              <a:ext cx="0" cy="1368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F7EA77B1-E460-4BDB-8765-C1995BCF6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" y="2266"/>
              <a:ext cx="26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 Medium" panose="00000600000000000000" pitchFamily="50" charset="0"/>
                </a:rPr>
                <a:t>$51,000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0B90F84A-6505-49C7-A511-CF73D132E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1992"/>
              <a:ext cx="28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 Medium" panose="00000600000000000000" pitchFamily="50" charset="0"/>
                </a:rPr>
                <a:t>$38,000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40F36DC4-136E-4BF2-B767-4BEE54346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1718"/>
              <a:ext cx="27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 Medium" panose="00000600000000000000" pitchFamily="50" charset="0"/>
                </a:rPr>
                <a:t>$33,800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CCADC2D2-0669-42D7-81B1-71F7E5865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1446"/>
              <a:ext cx="26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 Medium" panose="00000600000000000000" pitchFamily="50" charset="0"/>
                </a:rPr>
                <a:t>$30,100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900C1653-257C-484A-94AA-749015F53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1172"/>
              <a:ext cx="27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 Medium" panose="00000600000000000000" pitchFamily="50" charset="0"/>
                </a:rPr>
                <a:t>$22,400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E2CF8907-0F01-46D6-996E-857E14C8B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" y="2264"/>
              <a:ext cx="34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Bachelor's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A27AAB8-BD91-4CCE-84FB-8F65B21A5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989"/>
              <a:ext cx="3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Associate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194BA6EA-D0B9-43E4-BC5E-550FC3EAC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715"/>
              <a:ext cx="34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Certificate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814499B2-4E03-47A6-BD55-170F263E0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441"/>
              <a:ext cx="1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HS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id="{5162A90F-F70D-4A35-B94B-EDD8D37F5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" y="1169"/>
              <a:ext cx="16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&lt; HS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Group 29">
            <a:extLst>
              <a:ext uri="{FF2B5EF4-FFF2-40B4-BE49-F238E27FC236}">
                <a16:creationId xmlns:a16="http://schemas.microsoft.com/office/drawing/2014/main" id="{D1CCF40A-E6EF-4089-B205-8E57CDD53C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1775" y="4986338"/>
            <a:ext cx="3497263" cy="601662"/>
            <a:chOff x="146" y="3141"/>
            <a:chExt cx="2203" cy="379"/>
          </a:xfrm>
        </p:grpSpPr>
        <p:sp>
          <p:nvSpPr>
            <p:cNvPr id="38" name="AutoShape 28">
              <a:extLst>
                <a:ext uri="{FF2B5EF4-FFF2-40B4-BE49-F238E27FC236}">
                  <a16:creationId xmlns:a16="http://schemas.microsoft.com/office/drawing/2014/main" id="{4B296DCD-E89D-4775-A538-2B677C1B618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6" y="3141"/>
              <a:ext cx="2203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A3B6EE36-AB0C-4F39-8285-E5E4C5932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3184"/>
              <a:ext cx="1637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8A8D8E"/>
                  </a:solidFill>
                  <a:effectLst/>
                  <a:latin typeface="Sailec Light" panose="00000400000000000000" pitchFamily="50" charset="0"/>
                </a:rPr>
                <a:t>$172.5 billion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1" name="Picture 4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0510864-5279-4DAD-B494-7FE62D570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80" y="4524463"/>
            <a:ext cx="3038129" cy="21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0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53C206-15B9-41D0-842C-6A589E3C28AF}"/>
              </a:ext>
            </a:extLst>
          </p:cNvPr>
          <p:cNvCxnSpPr>
            <a:cxnSpLocks/>
          </p:cNvCxnSpPr>
          <p:nvPr/>
        </p:nvCxnSpPr>
        <p:spPr>
          <a:xfrm>
            <a:off x="2234375" y="4276334"/>
            <a:ext cx="0" cy="702470"/>
          </a:xfrm>
          <a:prstGeom prst="line">
            <a:avLst/>
          </a:prstGeom>
          <a:noFill/>
          <a:ln w="19050">
            <a:solidFill>
              <a:srgbClr val="B5C1C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39F306-F24F-42E2-915C-DA01A68B1041}"/>
              </a:ext>
            </a:extLst>
          </p:cNvPr>
          <p:cNvCxnSpPr>
            <a:cxnSpLocks/>
          </p:cNvCxnSpPr>
          <p:nvPr/>
        </p:nvCxnSpPr>
        <p:spPr>
          <a:xfrm flipH="1">
            <a:off x="3026734" y="2066534"/>
            <a:ext cx="3164516" cy="0"/>
          </a:xfrm>
          <a:prstGeom prst="line">
            <a:avLst/>
          </a:prstGeom>
          <a:noFill/>
          <a:ln w="19050">
            <a:solidFill>
              <a:srgbClr val="B5C1C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CD3BED-3E1E-48A6-A434-0BA47DC94923}"/>
              </a:ext>
            </a:extLst>
          </p:cNvPr>
          <p:cNvCxnSpPr>
            <a:cxnSpLocks/>
          </p:cNvCxnSpPr>
          <p:nvPr/>
        </p:nvCxnSpPr>
        <p:spPr>
          <a:xfrm flipH="1">
            <a:off x="3486912" y="3712454"/>
            <a:ext cx="2704338" cy="0"/>
          </a:xfrm>
          <a:prstGeom prst="line">
            <a:avLst/>
          </a:prstGeom>
          <a:noFill/>
          <a:ln w="19050">
            <a:solidFill>
              <a:srgbClr val="B5C1C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3506D2-A0C9-487B-A782-71D25B58B4EC}"/>
              </a:ext>
            </a:extLst>
          </p:cNvPr>
          <p:cNvCxnSpPr>
            <a:cxnSpLocks/>
          </p:cNvCxnSpPr>
          <p:nvPr/>
        </p:nvCxnSpPr>
        <p:spPr>
          <a:xfrm>
            <a:off x="6858241" y="2691374"/>
            <a:ext cx="0" cy="702470"/>
          </a:xfrm>
          <a:prstGeom prst="line">
            <a:avLst/>
          </a:prstGeom>
          <a:noFill/>
          <a:ln w="19050">
            <a:solidFill>
              <a:srgbClr val="B5C1C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C3A9F3-5A75-475A-BAA2-1966CD2ED357}"/>
              </a:ext>
            </a:extLst>
          </p:cNvPr>
          <p:cNvCxnSpPr>
            <a:cxnSpLocks/>
          </p:cNvCxnSpPr>
          <p:nvPr/>
        </p:nvCxnSpPr>
        <p:spPr>
          <a:xfrm flipH="1">
            <a:off x="3400425" y="5266934"/>
            <a:ext cx="2819400" cy="0"/>
          </a:xfrm>
          <a:prstGeom prst="line">
            <a:avLst/>
          </a:prstGeom>
          <a:noFill/>
          <a:ln w="19050">
            <a:solidFill>
              <a:srgbClr val="B5C1C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5106F6-EC6B-4B51-AEC9-E18FF04F41F0}"/>
              </a:ext>
            </a:extLst>
          </p:cNvPr>
          <p:cNvCxnSpPr>
            <a:cxnSpLocks/>
          </p:cNvCxnSpPr>
          <p:nvPr/>
        </p:nvCxnSpPr>
        <p:spPr>
          <a:xfrm>
            <a:off x="2234375" y="1147054"/>
            <a:ext cx="0" cy="702470"/>
          </a:xfrm>
          <a:prstGeom prst="line">
            <a:avLst/>
          </a:prstGeom>
          <a:noFill/>
          <a:ln w="19050">
            <a:solidFill>
              <a:srgbClr val="B5C1C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948CBA-CF90-487E-9DA2-F44239DC1DCF}"/>
              </a:ext>
            </a:extLst>
          </p:cNvPr>
          <p:cNvSpPr txBox="1">
            <a:spLocks/>
          </p:cNvSpPr>
          <p:nvPr/>
        </p:nvSpPr>
        <p:spPr>
          <a:xfrm>
            <a:off x="534163" y="2328465"/>
            <a:ext cx="3400424" cy="496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Credit students served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EF0E06-1833-4FFE-A2DB-9B65669C348E}"/>
              </a:ext>
            </a:extLst>
          </p:cNvPr>
          <p:cNvSpPr txBox="1">
            <a:spLocks/>
          </p:cNvSpPr>
          <p:nvPr/>
        </p:nvSpPr>
        <p:spPr>
          <a:xfrm>
            <a:off x="810959" y="3926720"/>
            <a:ext cx="2846832" cy="427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Total payroll/benefits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5F714B1-5E2F-44AC-9D4A-278C7F4CE097}"/>
              </a:ext>
            </a:extLst>
          </p:cNvPr>
          <p:cNvSpPr txBox="1">
            <a:spLocks/>
          </p:cNvSpPr>
          <p:nvPr/>
        </p:nvSpPr>
        <p:spPr>
          <a:xfrm>
            <a:off x="768287" y="5497155"/>
            <a:ext cx="2932176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Total tuition revenue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578C289-4033-4FBB-8427-4497FAC3C76F}"/>
              </a:ext>
            </a:extLst>
          </p:cNvPr>
          <p:cNvSpPr txBox="1">
            <a:spLocks/>
          </p:cNvSpPr>
          <p:nvPr/>
        </p:nvSpPr>
        <p:spPr>
          <a:xfrm>
            <a:off x="5185890" y="2329590"/>
            <a:ext cx="3352499" cy="49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Non-credit students served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BC9D419-565E-4652-A030-92BFFE224642}"/>
              </a:ext>
            </a:extLst>
          </p:cNvPr>
          <p:cNvSpPr txBox="1">
            <a:spLocks/>
          </p:cNvSpPr>
          <p:nvPr/>
        </p:nvSpPr>
        <p:spPr>
          <a:xfrm>
            <a:off x="5716361" y="3927692"/>
            <a:ext cx="2291557" cy="42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Employees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41D5A2D-C4A6-4058-9E82-4BCF9D56DA2E}"/>
              </a:ext>
            </a:extLst>
          </p:cNvPr>
          <p:cNvSpPr txBox="1">
            <a:spLocks/>
          </p:cNvSpPr>
          <p:nvPr/>
        </p:nvSpPr>
        <p:spPr>
          <a:xfrm>
            <a:off x="5185890" y="5498135"/>
            <a:ext cx="3352499" cy="51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Students from outside the region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AD8B6F94-F713-432E-931A-D70AA34C5B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5163" y="487363"/>
            <a:ext cx="7924800" cy="601662"/>
            <a:chOff x="419" y="307"/>
            <a:chExt cx="4992" cy="379"/>
          </a:xfrm>
        </p:grpSpPr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3EDCE3C9-0F6D-412F-AD9D-88E0CD7742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9" y="307"/>
              <a:ext cx="49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FCDC8711-7709-4CBB-85D0-AD8AE8DCF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369"/>
              <a:ext cx="477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8A8D8E"/>
                  </a:solidFill>
                  <a:effectLst/>
                  <a:latin typeface="Sailec Medium" panose="00000600000000000000" pitchFamily="50" charset="0"/>
                </a:rPr>
                <a:t>Iowa's Community Colleges in FY 2019-20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AD3F0842-4C60-4242-8B29-3C7509BFE8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7800" y="1789113"/>
            <a:ext cx="3208338" cy="601662"/>
            <a:chOff x="3312" y="1127"/>
            <a:chExt cx="2021" cy="379"/>
          </a:xfrm>
        </p:grpSpPr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62D2F32D-45B9-4FE2-AC77-03105346A1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12" y="1127"/>
              <a:ext cx="202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3FD2CAF4-1C76-45BF-8B22-1E250579C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1189"/>
              <a:ext cx="883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8A8D8E"/>
                  </a:solidFill>
                  <a:effectLst/>
                  <a:latin typeface="Sailec" panose="00000500000000000000" pitchFamily="50" charset="0"/>
                </a:rPr>
                <a:t>145,814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12">
            <a:extLst>
              <a:ext uri="{FF2B5EF4-FFF2-40B4-BE49-F238E27FC236}">
                <a16:creationId xmlns:a16="http://schemas.microsoft.com/office/drawing/2014/main" id="{488EE0C8-ABFE-4690-BBAD-EF067354AF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238" y="3387725"/>
            <a:ext cx="3208337" cy="601663"/>
            <a:chOff x="397" y="2134"/>
            <a:chExt cx="2021" cy="379"/>
          </a:xfrm>
        </p:grpSpPr>
        <p:sp>
          <p:nvSpPr>
            <p:cNvPr id="35" name="AutoShape 11">
              <a:extLst>
                <a:ext uri="{FF2B5EF4-FFF2-40B4-BE49-F238E27FC236}">
                  <a16:creationId xmlns:a16="http://schemas.microsoft.com/office/drawing/2014/main" id="{6766E68D-B4BC-40E4-80A2-A7108B8940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7" y="2134"/>
              <a:ext cx="202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C956EBD7-3A45-4E38-92DC-219532C3A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" y="2196"/>
              <a:ext cx="167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8A8D8E"/>
                  </a:solidFill>
                  <a:effectLst/>
                  <a:latin typeface="Sailec" panose="00000500000000000000" pitchFamily="50" charset="0"/>
                </a:rPr>
                <a:t>$508.6 million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Group 16">
            <a:extLst>
              <a:ext uri="{FF2B5EF4-FFF2-40B4-BE49-F238E27FC236}">
                <a16:creationId xmlns:a16="http://schemas.microsoft.com/office/drawing/2014/main" id="{2863D8EB-BFA4-47D4-A62D-8803A3BCE1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238" y="4949825"/>
            <a:ext cx="3208337" cy="601663"/>
            <a:chOff x="397" y="3118"/>
            <a:chExt cx="2021" cy="379"/>
          </a:xfrm>
        </p:grpSpPr>
        <p:sp>
          <p:nvSpPr>
            <p:cNvPr id="38" name="AutoShape 15">
              <a:extLst>
                <a:ext uri="{FF2B5EF4-FFF2-40B4-BE49-F238E27FC236}">
                  <a16:creationId xmlns:a16="http://schemas.microsoft.com/office/drawing/2014/main" id="{4125F77A-B72B-4AE0-BE32-8FECF42D16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7" y="3118"/>
              <a:ext cx="202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07BEC437-B16B-4579-A176-1F9EC0629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" y="3180"/>
              <a:ext cx="160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8A8D8E"/>
                  </a:solidFill>
                  <a:effectLst/>
                  <a:latin typeface="Sailec" panose="00000500000000000000" pitchFamily="50" charset="0"/>
                </a:rPr>
                <a:t>$193.4 million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:a16="http://schemas.microsoft.com/office/drawing/2014/main" id="{6C7DBF2C-DA85-447E-945C-DA0D6F590D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238" y="1789113"/>
            <a:ext cx="3208337" cy="601662"/>
            <a:chOff x="397" y="1127"/>
            <a:chExt cx="2021" cy="379"/>
          </a:xfrm>
        </p:grpSpPr>
        <p:sp>
          <p:nvSpPr>
            <p:cNvPr id="41" name="AutoShape 19">
              <a:extLst>
                <a:ext uri="{FF2B5EF4-FFF2-40B4-BE49-F238E27FC236}">
                  <a16:creationId xmlns:a16="http://schemas.microsoft.com/office/drawing/2014/main" id="{0BE569B4-E0E5-47D5-B3AF-FEE7ED9F6D1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7" y="1127"/>
              <a:ext cx="202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1">
              <a:extLst>
                <a:ext uri="{FF2B5EF4-FFF2-40B4-BE49-F238E27FC236}">
                  <a16:creationId xmlns:a16="http://schemas.microsoft.com/office/drawing/2014/main" id="{DB15412B-58BF-48C7-8EC9-7F841035E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" y="1189"/>
              <a:ext cx="864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8A8D8E"/>
                  </a:solidFill>
                  <a:effectLst/>
                  <a:latin typeface="Sailec" panose="00000500000000000000" pitchFamily="50" charset="0"/>
                </a:rPr>
                <a:t>127,013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24">
            <a:extLst>
              <a:ext uri="{FF2B5EF4-FFF2-40B4-BE49-F238E27FC236}">
                <a16:creationId xmlns:a16="http://schemas.microsoft.com/office/drawing/2014/main" id="{7A7480D4-37CC-44DF-89DE-12712C4301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7800" y="4949825"/>
            <a:ext cx="3208338" cy="601663"/>
            <a:chOff x="3312" y="3118"/>
            <a:chExt cx="2021" cy="379"/>
          </a:xfrm>
        </p:grpSpPr>
        <p:sp>
          <p:nvSpPr>
            <p:cNvPr id="44" name="AutoShape 23">
              <a:extLst>
                <a:ext uri="{FF2B5EF4-FFF2-40B4-BE49-F238E27FC236}">
                  <a16:creationId xmlns:a16="http://schemas.microsoft.com/office/drawing/2014/main" id="{AB520892-20FC-4FB3-884F-4937B2E2F4A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12" y="3118"/>
              <a:ext cx="202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70A2B131-4B32-4125-9883-C1B7CE71B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3180"/>
              <a:ext cx="45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8A8D8E"/>
                  </a:solidFill>
                  <a:effectLst/>
                  <a:latin typeface="Sailec" panose="00000500000000000000" pitchFamily="50" charset="0"/>
                </a:rPr>
                <a:t>4%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Group 28">
            <a:extLst>
              <a:ext uri="{FF2B5EF4-FFF2-40B4-BE49-F238E27FC236}">
                <a16:creationId xmlns:a16="http://schemas.microsoft.com/office/drawing/2014/main" id="{089D2003-7814-433C-8F8F-5C457A1286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7800" y="3387725"/>
            <a:ext cx="3208338" cy="601663"/>
            <a:chOff x="3312" y="2134"/>
            <a:chExt cx="2021" cy="379"/>
          </a:xfrm>
        </p:grpSpPr>
        <p:sp>
          <p:nvSpPr>
            <p:cNvPr id="47" name="AutoShape 27">
              <a:extLst>
                <a:ext uri="{FF2B5EF4-FFF2-40B4-BE49-F238E27FC236}">
                  <a16:creationId xmlns:a16="http://schemas.microsoft.com/office/drawing/2014/main" id="{DE43BC82-A826-42C7-8F35-3B77400E30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12" y="2134"/>
              <a:ext cx="202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79409B93-C84C-440E-A236-DC30289C5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" y="2196"/>
              <a:ext cx="739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8A8D8E"/>
                  </a:solidFill>
                  <a:effectLst/>
                  <a:latin typeface="Sailec" panose="00000500000000000000" pitchFamily="50" charset="0"/>
                </a:rPr>
                <a:t>11,744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00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572177-5832-4B33-B515-4FAD0D6C2880}"/>
              </a:ext>
            </a:extLst>
          </p:cNvPr>
          <p:cNvSpPr/>
          <p:nvPr/>
        </p:nvSpPr>
        <p:spPr>
          <a:xfrm>
            <a:off x="660883" y="1884362"/>
            <a:ext cx="3750332" cy="4287838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5659732-E3A4-47B3-991E-28C272746DA3}"/>
              </a:ext>
            </a:extLst>
          </p:cNvPr>
          <p:cNvSpPr txBox="1">
            <a:spLocks/>
          </p:cNvSpPr>
          <p:nvPr/>
        </p:nvSpPr>
        <p:spPr>
          <a:xfrm>
            <a:off x="660883" y="5524837"/>
            <a:ext cx="3750332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Total jobs supported in the state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EA9EC06-4398-45A8-A92C-9EBF77E59A67}"/>
              </a:ext>
            </a:extLst>
          </p:cNvPr>
          <p:cNvSpPr txBox="1">
            <a:spLocks/>
          </p:cNvSpPr>
          <p:nvPr/>
        </p:nvSpPr>
        <p:spPr>
          <a:xfrm>
            <a:off x="660883" y="4323709"/>
            <a:ext cx="3750332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Of state’s GSP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590F0DD-A5B1-4021-8AAF-6C40C461F89D}"/>
              </a:ext>
            </a:extLst>
          </p:cNvPr>
          <p:cNvSpPr txBox="1">
            <a:spLocks/>
          </p:cNvSpPr>
          <p:nvPr/>
        </p:nvSpPr>
        <p:spPr>
          <a:xfrm>
            <a:off x="660883" y="3040062"/>
            <a:ext cx="3750332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Total income added to the state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F6F1-9A55-412D-A518-AC3351696C98}"/>
              </a:ext>
            </a:extLst>
          </p:cNvPr>
          <p:cNvSpPr/>
          <p:nvPr/>
        </p:nvSpPr>
        <p:spPr>
          <a:xfrm>
            <a:off x="2153014" y="1524000"/>
            <a:ext cx="749300" cy="74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DA3549-B7E6-4E98-9A2A-1ADA6B4DFBCE}"/>
              </a:ext>
            </a:extLst>
          </p:cNvPr>
          <p:cNvSpPr/>
          <p:nvPr/>
        </p:nvSpPr>
        <p:spPr>
          <a:xfrm>
            <a:off x="4809695" y="1874267"/>
            <a:ext cx="3750332" cy="4287838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49E4967-C265-417A-A506-912011FAEC60}"/>
              </a:ext>
            </a:extLst>
          </p:cNvPr>
          <p:cNvSpPr txBox="1">
            <a:spLocks/>
          </p:cNvSpPr>
          <p:nvPr/>
        </p:nvSpPr>
        <p:spPr>
          <a:xfrm>
            <a:off x="4830911" y="4323709"/>
            <a:ext cx="3736188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/>
              <a:t>Benefit-cost ratio for taxpayers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BD16C47-91E6-4D6C-A710-57FBF1E15073}"/>
              </a:ext>
            </a:extLst>
          </p:cNvPr>
          <p:cNvSpPr txBox="1">
            <a:spLocks/>
          </p:cNvSpPr>
          <p:nvPr/>
        </p:nvSpPr>
        <p:spPr>
          <a:xfrm>
            <a:off x="4830911" y="3040062"/>
            <a:ext cx="3736188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Benefit-cost ratio for students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592B0B-DE93-495F-8F65-0A41C2AC510D}"/>
              </a:ext>
            </a:extLst>
          </p:cNvPr>
          <p:cNvSpPr/>
          <p:nvPr/>
        </p:nvSpPr>
        <p:spPr>
          <a:xfrm>
            <a:off x="6310211" y="1524000"/>
            <a:ext cx="749300" cy="74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7B8BDDB-8E1C-4866-ACC7-FD12352C5D0F}"/>
              </a:ext>
            </a:extLst>
          </p:cNvPr>
          <p:cNvSpPr txBox="1">
            <a:spLocks/>
          </p:cNvSpPr>
          <p:nvPr/>
        </p:nvSpPr>
        <p:spPr>
          <a:xfrm>
            <a:off x="563115" y="469106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8A8D8E"/>
                </a:solidFill>
                <a:latin typeface="Sailec Medium" pitchFamily="2" charset="77"/>
                <a:cs typeface="Century Gothic"/>
              </a:rPr>
              <a:t>Overview of results</a:t>
            </a:r>
            <a:endParaRPr kumimoji="0" lang="en-US" sz="2800" u="sng" strike="noStrike" kern="1200" normalizeH="0" baseline="0" noProof="0" dirty="0">
              <a:ln>
                <a:noFill/>
              </a:ln>
              <a:solidFill>
                <a:srgbClr val="8A8D8E"/>
              </a:solidFill>
              <a:effectLst/>
              <a:uLnTx/>
              <a:uFillTx/>
              <a:latin typeface="Sailec Medium" pitchFamily="2" charset="77"/>
              <a:cs typeface="Century Gothic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3DE2EE5-7F60-4035-B1E7-BA40A4C16661}"/>
              </a:ext>
            </a:extLst>
          </p:cNvPr>
          <p:cNvSpPr txBox="1">
            <a:spLocks/>
          </p:cNvSpPr>
          <p:nvPr/>
        </p:nvSpPr>
        <p:spPr>
          <a:xfrm>
            <a:off x="4823839" y="5524837"/>
            <a:ext cx="3736188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/>
              <a:t>Benefit-cost ratio for society</a:t>
            </a:r>
          </a:p>
        </p:txBody>
      </p:sp>
      <p:pic>
        <p:nvPicPr>
          <p:cNvPr id="58" name="Picture 57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88379956-F54E-4EEC-9D34-D11D70976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39" y="1468254"/>
            <a:ext cx="851108" cy="851108"/>
          </a:xfrm>
          <a:prstGeom prst="rect">
            <a:avLst/>
          </a:prstGeom>
        </p:spPr>
      </p:pic>
      <p:pic>
        <p:nvPicPr>
          <p:cNvPr id="59" name="Picture 58" descr="A picture containing light, drawing, food&#10;&#10;Description automatically generated">
            <a:extLst>
              <a:ext uri="{FF2B5EF4-FFF2-40B4-BE49-F238E27FC236}">
                <a16:creationId xmlns:a16="http://schemas.microsoft.com/office/drawing/2014/main" id="{0E0B9C53-D577-44BD-9B2B-E5ED81B08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42" y="1432881"/>
            <a:ext cx="899436" cy="899436"/>
          </a:xfrm>
          <a:prstGeom prst="rect">
            <a:avLst/>
          </a:prstGeom>
        </p:spPr>
      </p:pic>
      <p:grpSp>
        <p:nvGrpSpPr>
          <p:cNvPr id="25" name="Group 4">
            <a:extLst>
              <a:ext uri="{FF2B5EF4-FFF2-40B4-BE49-F238E27FC236}">
                <a16:creationId xmlns:a16="http://schemas.microsoft.com/office/drawing/2014/main" id="{BB78FBB6-C5F4-477A-8ED7-0E730F11F9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13" y="2497138"/>
            <a:ext cx="3757612" cy="593725"/>
            <a:chOff x="415" y="1573"/>
            <a:chExt cx="2367" cy="374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071F7FD-8ED1-45E7-A841-DE5CCE0BA51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5" y="1573"/>
              <a:ext cx="2367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AAD50489-6EDA-4A4E-9101-55B18CA09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1621"/>
              <a:ext cx="1421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$5.5 billion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6FC3AEF7-5C98-43A7-B7C6-70CD1746C8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13" y="5032375"/>
            <a:ext cx="3757612" cy="593725"/>
            <a:chOff x="415" y="3170"/>
            <a:chExt cx="2367" cy="374"/>
          </a:xfrm>
        </p:grpSpPr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D0BBC823-82F8-4902-AA98-00490A7D958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5" y="3170"/>
              <a:ext cx="2367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9">
              <a:extLst>
                <a:ext uri="{FF2B5EF4-FFF2-40B4-BE49-F238E27FC236}">
                  <a16:creationId xmlns:a16="http://schemas.microsoft.com/office/drawing/2014/main" id="{90CEE9C7-6CA4-4DDB-A42B-8E307203A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3218"/>
              <a:ext cx="85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87,149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12">
            <a:extLst>
              <a:ext uri="{FF2B5EF4-FFF2-40B4-BE49-F238E27FC236}">
                <a16:creationId xmlns:a16="http://schemas.microsoft.com/office/drawing/2014/main" id="{22F9EEE5-F2BB-4ABC-9C2D-856DD88D5E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75250" y="3776663"/>
            <a:ext cx="3048000" cy="601662"/>
            <a:chOff x="3260" y="2379"/>
            <a:chExt cx="1920" cy="379"/>
          </a:xfrm>
        </p:grpSpPr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id="{E9B32A26-930D-4EB1-B3BB-95D3E36114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60" y="2379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61A8BA0A-771E-4146-B4D5-F24A8924E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2441"/>
              <a:ext cx="44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A9BAD8"/>
                  </a:solidFill>
                  <a:effectLst/>
                  <a:latin typeface="Sailec" panose="00000500000000000000" pitchFamily="50" charset="0"/>
                </a:rPr>
                <a:t>2.5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16">
            <a:extLst>
              <a:ext uri="{FF2B5EF4-FFF2-40B4-BE49-F238E27FC236}">
                <a16:creationId xmlns:a16="http://schemas.microsoft.com/office/drawing/2014/main" id="{7782A6F2-F344-4E73-815D-25D3B53769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75250" y="2492375"/>
            <a:ext cx="3048000" cy="601663"/>
            <a:chOff x="3260" y="1570"/>
            <a:chExt cx="1920" cy="379"/>
          </a:xfrm>
        </p:grpSpPr>
        <p:sp>
          <p:nvSpPr>
            <p:cNvPr id="35" name="AutoShape 15">
              <a:extLst>
                <a:ext uri="{FF2B5EF4-FFF2-40B4-BE49-F238E27FC236}">
                  <a16:creationId xmlns:a16="http://schemas.microsoft.com/office/drawing/2014/main" id="{C325A573-F48E-4013-ADB8-6D31E8104D9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60" y="1570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33DCB5E3-703E-476E-A2B5-EF917D10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" y="1632"/>
              <a:ext cx="46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A9BAD8"/>
                  </a:solidFill>
                  <a:effectLst/>
                  <a:latin typeface="Sailec" panose="00000500000000000000" pitchFamily="50" charset="0"/>
                </a:rPr>
                <a:t>6.3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Group 20">
            <a:extLst>
              <a:ext uri="{FF2B5EF4-FFF2-40B4-BE49-F238E27FC236}">
                <a16:creationId xmlns:a16="http://schemas.microsoft.com/office/drawing/2014/main" id="{253CD29C-955E-42E2-AE57-C68004E32E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75250" y="5027613"/>
            <a:ext cx="3048000" cy="601662"/>
            <a:chOff x="3260" y="3167"/>
            <a:chExt cx="1920" cy="379"/>
          </a:xfrm>
        </p:grpSpPr>
        <p:sp>
          <p:nvSpPr>
            <p:cNvPr id="38" name="AutoShape 19">
              <a:extLst>
                <a:ext uri="{FF2B5EF4-FFF2-40B4-BE49-F238E27FC236}">
                  <a16:creationId xmlns:a16="http://schemas.microsoft.com/office/drawing/2014/main" id="{1AD043D8-7456-413F-B418-2C26080916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60" y="3167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006B93E5-743D-4CB2-882B-524F0B171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3229"/>
              <a:ext cx="47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A9BAD8"/>
                  </a:solidFill>
                  <a:effectLst/>
                  <a:latin typeface="Sailec" panose="00000500000000000000" pitchFamily="50" charset="0"/>
                </a:rPr>
                <a:t>8.6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4">
            <a:extLst>
              <a:ext uri="{FF2B5EF4-FFF2-40B4-BE49-F238E27FC236}">
                <a16:creationId xmlns:a16="http://schemas.microsoft.com/office/drawing/2014/main" id="{7D4BB924-61E4-4E48-8C20-8A63A45964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13" y="3779838"/>
            <a:ext cx="3757612" cy="593725"/>
            <a:chOff x="415" y="2381"/>
            <a:chExt cx="2367" cy="374"/>
          </a:xfrm>
        </p:grpSpPr>
        <p:sp>
          <p:nvSpPr>
            <p:cNvPr id="41" name="AutoShape 23">
              <a:extLst>
                <a:ext uri="{FF2B5EF4-FFF2-40B4-BE49-F238E27FC236}">
                  <a16:creationId xmlns:a16="http://schemas.microsoft.com/office/drawing/2014/main" id="{8F73A925-A794-44BC-B481-A7B67B4DBB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5" y="2381"/>
              <a:ext cx="2367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00FF8C94-A1A8-428F-9ED5-2D9BFF567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2429"/>
              <a:ext cx="677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3.2%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37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72143E-05FC-4C70-8CE2-57B16E2409F3}"/>
              </a:ext>
            </a:extLst>
          </p:cNvPr>
          <p:cNvCxnSpPr>
            <a:cxnSpLocks/>
            <a:stCxn id="6" idx="2"/>
            <a:endCxn id="18" idx="0"/>
          </p:cNvCxnSpPr>
          <p:nvPr/>
        </p:nvCxnSpPr>
        <p:spPr>
          <a:xfrm flipH="1">
            <a:off x="4566274" y="637086"/>
            <a:ext cx="5080" cy="5758605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402D933-9D62-46AB-84F8-C9F9D80C9FBD}"/>
              </a:ext>
            </a:extLst>
          </p:cNvPr>
          <p:cNvGrpSpPr/>
          <p:nvPr/>
        </p:nvGrpSpPr>
        <p:grpSpPr>
          <a:xfrm>
            <a:off x="-1292" y="0"/>
            <a:ext cx="9145292" cy="954014"/>
            <a:chOff x="-1292" y="16263"/>
            <a:chExt cx="9145292" cy="954014"/>
          </a:xfrm>
          <a:solidFill>
            <a:schemeClr val="accent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5C34BF-86D2-42BE-B94F-5339660A576F}"/>
                </a:ext>
              </a:extLst>
            </p:cNvPr>
            <p:cNvSpPr/>
            <p:nvPr/>
          </p:nvSpPr>
          <p:spPr>
            <a:xfrm>
              <a:off x="-1292" y="16263"/>
              <a:ext cx="9145292" cy="637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ailec" pitchFamily="2" charset="77"/>
              </a:endParaRPr>
            </a:p>
          </p:txBody>
        </p:sp>
        <p:sp>
          <p:nvSpPr>
            <p:cNvPr id="7" name="Triangle 32">
              <a:extLst>
                <a:ext uri="{FF2B5EF4-FFF2-40B4-BE49-F238E27FC236}">
                  <a16:creationId xmlns:a16="http://schemas.microsoft.com/office/drawing/2014/main" id="{6A958DA2-993A-4938-9F70-C17AADF6BAAC}"/>
                </a:ext>
              </a:extLst>
            </p:cNvPr>
            <p:cNvSpPr/>
            <p:nvPr/>
          </p:nvSpPr>
          <p:spPr>
            <a:xfrm rot="10800000">
              <a:off x="259076" y="648127"/>
              <a:ext cx="1014891" cy="3221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Sailec" pitchFamily="2" charset="77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0D215A-FFEC-41EE-9669-B65A4C4C97BA}"/>
              </a:ext>
            </a:extLst>
          </p:cNvPr>
          <p:cNvGrpSpPr/>
          <p:nvPr/>
        </p:nvGrpSpPr>
        <p:grpSpPr>
          <a:xfrm>
            <a:off x="0" y="4579170"/>
            <a:ext cx="4575536" cy="276999"/>
            <a:chOff x="0" y="4579170"/>
            <a:chExt cx="4575536" cy="276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BA12BF-C324-49AD-8448-3140097AA4B2}"/>
                </a:ext>
              </a:extLst>
            </p:cNvPr>
            <p:cNvSpPr/>
            <p:nvPr/>
          </p:nvSpPr>
          <p:spPr>
            <a:xfrm>
              <a:off x="0" y="4579170"/>
              <a:ext cx="45755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spc="300" dirty="0">
                  <a:solidFill>
                    <a:srgbClr val="000000"/>
                  </a:solidFill>
                  <a:latin typeface="Sailec" pitchFamily="2" charset="77"/>
                  <a:cs typeface="Century Gothic"/>
                </a:rPr>
                <a:t>OR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BCB7EC-F6AA-4179-8585-BDFE50B2A0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726738"/>
              <a:ext cx="1981200" cy="0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9FA470-B479-44EA-B338-202763B27C8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2514600" y="4717670"/>
              <a:ext cx="2060936" cy="15876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DC8EF13-4384-4E04-B3D2-B6C426DD6B39}"/>
              </a:ext>
            </a:extLst>
          </p:cNvPr>
          <p:cNvSpPr txBox="1">
            <a:spLocks/>
          </p:cNvSpPr>
          <p:nvPr/>
        </p:nvSpPr>
        <p:spPr>
          <a:xfrm>
            <a:off x="1288871" y="123750"/>
            <a:ext cx="7855129" cy="360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u="none" strike="noStrike" kern="1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ilec Black" pitchFamily="2" charset="77"/>
              </a:rPr>
              <a:t>ECONOMIC IMPACT ANALYSIS</a:t>
            </a:r>
            <a:endParaRPr kumimoji="0" lang="en-US" sz="2000" u="sng" strike="noStrike" kern="1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ilec Black" pitchFamily="2" charset="77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61A5B11-3EE1-4791-8DF9-66A0A534F0AA}"/>
              </a:ext>
            </a:extLst>
          </p:cNvPr>
          <p:cNvSpPr txBox="1">
            <a:spLocks/>
          </p:cNvSpPr>
          <p:nvPr/>
        </p:nvSpPr>
        <p:spPr>
          <a:xfrm>
            <a:off x="8522" y="5651500"/>
            <a:ext cx="4558493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Jobs supported in the state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1E2F36E-3248-499A-9BA5-B0F3B9FF5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2" y="3878269"/>
            <a:ext cx="4558493" cy="5207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1400" dirty="0">
                <a:latin typeface="Sailec" panose="00000500000000000000" pitchFamily="50" charset="0"/>
              </a:rPr>
              <a:t>Added state income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478B87-5D89-4503-8324-3F753262F04F}"/>
              </a:ext>
            </a:extLst>
          </p:cNvPr>
          <p:cNvSpPr/>
          <p:nvPr/>
        </p:nvSpPr>
        <p:spPr>
          <a:xfrm>
            <a:off x="-6372" y="6395691"/>
            <a:ext cx="9145292" cy="486121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9ECDDE-BF4B-469C-95D9-46B1908A8497}"/>
              </a:ext>
            </a:extLst>
          </p:cNvPr>
          <p:cNvSpPr/>
          <p:nvPr/>
        </p:nvSpPr>
        <p:spPr>
          <a:xfrm>
            <a:off x="381000" y="6379818"/>
            <a:ext cx="5943600" cy="4861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All results measured in income, not sales. Results are net of counterfactual scenarios.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BD457E2-E091-4773-AA39-2886F6A3F6EB}"/>
              </a:ext>
            </a:extLst>
          </p:cNvPr>
          <p:cNvSpPr txBox="1">
            <a:spLocks/>
          </p:cNvSpPr>
          <p:nvPr/>
        </p:nvSpPr>
        <p:spPr>
          <a:xfrm>
            <a:off x="4577659" y="5651500"/>
            <a:ext cx="4558493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Jobs supported in the state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2462284D-4985-4C54-A75F-1E0A462C32D5}"/>
              </a:ext>
            </a:extLst>
          </p:cNvPr>
          <p:cNvSpPr txBox="1">
            <a:spLocks/>
          </p:cNvSpPr>
          <p:nvPr/>
        </p:nvSpPr>
        <p:spPr>
          <a:xfrm>
            <a:off x="4577659" y="3878269"/>
            <a:ext cx="4558493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Added state income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DBD172-5A49-4680-B4B0-14A35947EB4A}"/>
              </a:ext>
            </a:extLst>
          </p:cNvPr>
          <p:cNvGrpSpPr/>
          <p:nvPr/>
        </p:nvGrpSpPr>
        <p:grpSpPr>
          <a:xfrm>
            <a:off x="4569137" y="4569255"/>
            <a:ext cx="4575536" cy="276999"/>
            <a:chOff x="4566274" y="4569255"/>
            <a:chExt cx="4575536" cy="276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126ADE-2F8A-4A27-BC2D-FFFEFF2E8835}"/>
                </a:ext>
              </a:extLst>
            </p:cNvPr>
            <p:cNvSpPr/>
            <p:nvPr/>
          </p:nvSpPr>
          <p:spPr>
            <a:xfrm>
              <a:off x="4566274" y="4569255"/>
              <a:ext cx="45755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spc="300" dirty="0">
                  <a:solidFill>
                    <a:srgbClr val="000000"/>
                  </a:solidFill>
                  <a:latin typeface="Sailec" pitchFamily="2" charset="77"/>
                  <a:cs typeface="Century Gothic"/>
                </a:rPr>
                <a:t>OR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4D9E13-4BCB-4113-9ADD-BB7411077FF7}"/>
                </a:ext>
              </a:extLst>
            </p:cNvPr>
            <p:cNvCxnSpPr>
              <a:cxnSpLocks/>
            </p:cNvCxnSpPr>
            <p:nvPr/>
          </p:nvCxnSpPr>
          <p:spPr>
            <a:xfrm>
              <a:off x="4566274" y="4716823"/>
              <a:ext cx="1981200" cy="0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499E257-7C2C-4164-97F5-630773DBF98C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V="1">
              <a:off x="7080874" y="4707755"/>
              <a:ext cx="2060936" cy="15876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B0883AE5-C19A-4844-9797-D3D6F597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1872283"/>
            <a:ext cx="3048000" cy="914399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ctr"/>
            <a:r>
              <a:rPr lang="en-US" sz="2000" dirty="0">
                <a:latin typeface="Sailec Medium" pitchFamily="2" charset="77"/>
                <a:cs typeface="Century Gothic"/>
              </a:rPr>
              <a:t>Operations </a:t>
            </a:r>
            <a:br>
              <a:rPr lang="en-US" sz="2000" dirty="0">
                <a:latin typeface="Sailec Medium" pitchFamily="2" charset="77"/>
                <a:cs typeface="Century Gothic"/>
              </a:rPr>
            </a:br>
            <a:r>
              <a:rPr lang="en-US" sz="2000" dirty="0">
                <a:latin typeface="Sailec Medium" pitchFamily="2" charset="77"/>
                <a:cs typeface="Century Gothic"/>
              </a:rPr>
              <a:t>Spending Impact</a:t>
            </a:r>
            <a:br>
              <a:rPr lang="en-US" sz="2000" dirty="0">
                <a:latin typeface="Sailec Medium" pitchFamily="2" charset="77"/>
                <a:cs typeface="Century Gothic"/>
              </a:rPr>
            </a:br>
            <a:br>
              <a:rPr lang="en-US" sz="2000" dirty="0">
                <a:latin typeface="Sailec Medium" pitchFamily="2" charset="77"/>
                <a:cs typeface="Century Gothic"/>
              </a:rPr>
            </a:br>
            <a:endParaRPr lang="en-US" sz="2000" dirty="0">
              <a:latin typeface="Sailec Medium" pitchFamily="2" charset="77"/>
              <a:cs typeface="Century Gothic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8C899-0A4F-4FF2-A2C7-76FF805F4D50}"/>
              </a:ext>
            </a:extLst>
          </p:cNvPr>
          <p:cNvSpPr/>
          <p:nvPr/>
        </p:nvSpPr>
        <p:spPr>
          <a:xfrm>
            <a:off x="737616" y="2586187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College payroll and </a:t>
            </a:r>
            <a:b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</a:br>
            <a: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other spending + ripple effects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1604F3A-5757-49CD-995C-477AB7F61530}"/>
              </a:ext>
            </a:extLst>
          </p:cNvPr>
          <p:cNvSpPr/>
          <p:nvPr/>
        </p:nvSpPr>
        <p:spPr>
          <a:xfrm>
            <a:off x="1901881" y="1064562"/>
            <a:ext cx="719471" cy="7194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DE0CB04-66BD-4772-B277-022DDFAB7E4C}"/>
              </a:ext>
            </a:extLst>
          </p:cNvPr>
          <p:cNvSpPr txBox="1">
            <a:spLocks/>
          </p:cNvSpPr>
          <p:nvPr/>
        </p:nvSpPr>
        <p:spPr>
          <a:xfrm>
            <a:off x="5321887" y="1894182"/>
            <a:ext cx="3048000" cy="9143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Sailec Medium" pitchFamily="2" charset="77"/>
                <a:cs typeface="Century Gothic"/>
              </a:rPr>
              <a:t>Construction </a:t>
            </a:r>
            <a:br>
              <a:rPr lang="en-US" sz="2000" dirty="0">
                <a:latin typeface="Sailec Medium" pitchFamily="2" charset="77"/>
                <a:cs typeface="Century Gothic"/>
              </a:rPr>
            </a:br>
            <a:r>
              <a:rPr lang="en-US" sz="2000" dirty="0">
                <a:latin typeface="Sailec Medium" pitchFamily="2" charset="77"/>
                <a:cs typeface="Century Gothic"/>
              </a:rPr>
              <a:t>Spending Impact</a:t>
            </a:r>
            <a:br>
              <a:rPr lang="en-US" sz="2000" dirty="0">
                <a:latin typeface="Sailec Medium" pitchFamily="2" charset="77"/>
                <a:cs typeface="Century Gothic"/>
              </a:rPr>
            </a:br>
            <a:br>
              <a:rPr lang="en-US" sz="2000" dirty="0">
                <a:latin typeface="Sailec Medium" pitchFamily="2" charset="77"/>
                <a:cs typeface="Century Gothic"/>
              </a:rPr>
            </a:br>
            <a:endParaRPr lang="en-US" sz="2000" dirty="0">
              <a:latin typeface="Sailec Medium" pitchFamily="2" charset="77"/>
              <a:cs typeface="Century Gothic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C84622-9916-4D20-8DE7-2ECF7748B6A1}"/>
              </a:ext>
            </a:extLst>
          </p:cNvPr>
          <p:cNvSpPr/>
          <p:nvPr/>
        </p:nvSpPr>
        <p:spPr>
          <a:xfrm>
            <a:off x="5321887" y="2586335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  <a:latin typeface="Sailec" pitchFamily="2" charset="77"/>
                <a:cs typeface="Century Gothic"/>
              </a:rPr>
              <a:t>College </a:t>
            </a:r>
            <a: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construction </a:t>
            </a:r>
            <a:b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</a:br>
            <a: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expenditures + ripple effects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60FE69-112F-4616-BAD6-E17EE9A46B73}"/>
              </a:ext>
            </a:extLst>
          </p:cNvPr>
          <p:cNvSpPr/>
          <p:nvPr/>
        </p:nvSpPr>
        <p:spPr>
          <a:xfrm>
            <a:off x="6502106" y="1059039"/>
            <a:ext cx="719471" cy="7194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40954E-E2EF-4105-8953-5AAC60189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31" y="994631"/>
            <a:ext cx="725105" cy="725105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DC73C-4CDF-416D-B756-FAE779D9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96" y="994632"/>
            <a:ext cx="796182" cy="796182"/>
          </a:xfrm>
          <a:prstGeom prst="rect">
            <a:avLst/>
          </a:prstGeom>
        </p:spPr>
      </p:pic>
      <p:pic>
        <p:nvPicPr>
          <p:cNvPr id="68" name="Picture 67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2FA6CB03-6236-44F5-8DE2-E3CF0F739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7" y="-12939"/>
            <a:ext cx="851108" cy="851108"/>
          </a:xfrm>
          <a:prstGeom prst="rect">
            <a:avLst/>
          </a:prstGeom>
        </p:spPr>
      </p:pic>
      <p:grpSp>
        <p:nvGrpSpPr>
          <p:cNvPr id="72" name="Group 38">
            <a:extLst>
              <a:ext uri="{FF2B5EF4-FFF2-40B4-BE49-F238E27FC236}">
                <a16:creationId xmlns:a16="http://schemas.microsoft.com/office/drawing/2014/main" id="{5DC9B459-0EBE-4FF6-A26D-9E98352FD6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6125" y="3314700"/>
            <a:ext cx="3032125" cy="593725"/>
            <a:chOff x="470" y="2088"/>
            <a:chExt cx="1910" cy="374"/>
          </a:xfrm>
        </p:grpSpPr>
        <p:sp>
          <p:nvSpPr>
            <p:cNvPr id="73" name="AutoShape 37">
              <a:extLst>
                <a:ext uri="{FF2B5EF4-FFF2-40B4-BE49-F238E27FC236}">
                  <a16:creationId xmlns:a16="http://schemas.microsoft.com/office/drawing/2014/main" id="{AC4CD796-8BB8-4167-A05B-5910F6A4DE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0" y="2088"/>
              <a:ext cx="191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9">
              <a:extLst>
                <a:ext uri="{FF2B5EF4-FFF2-40B4-BE49-F238E27FC236}">
                  <a16:creationId xmlns:a16="http://schemas.microsoft.com/office/drawing/2014/main" id="{6317659D-680F-496E-B3E2-430F5B1EB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146"/>
              <a:ext cx="146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$519 million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42">
            <a:extLst>
              <a:ext uri="{FF2B5EF4-FFF2-40B4-BE49-F238E27FC236}">
                <a16:creationId xmlns:a16="http://schemas.microsoft.com/office/drawing/2014/main" id="{AE185567-8C4A-4933-8C6B-8D1AA2852A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29238" y="3314700"/>
            <a:ext cx="3032125" cy="587375"/>
            <a:chOff x="3357" y="2088"/>
            <a:chExt cx="1910" cy="370"/>
          </a:xfrm>
        </p:grpSpPr>
        <p:sp>
          <p:nvSpPr>
            <p:cNvPr id="76" name="AutoShape 41">
              <a:extLst>
                <a:ext uri="{FF2B5EF4-FFF2-40B4-BE49-F238E27FC236}">
                  <a16:creationId xmlns:a16="http://schemas.microsoft.com/office/drawing/2014/main" id="{78C32118-E41A-446A-85A3-A7A340D759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57" y="2088"/>
              <a:ext cx="191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3">
              <a:extLst>
                <a:ext uri="{FF2B5EF4-FFF2-40B4-BE49-F238E27FC236}">
                  <a16:creationId xmlns:a16="http://schemas.microsoft.com/office/drawing/2014/main" id="{693FF7B8-699E-4CB7-91E8-6A36CA27C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146"/>
              <a:ext cx="156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$23.9 million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8" name="Group 46">
            <a:extLst>
              <a:ext uri="{FF2B5EF4-FFF2-40B4-BE49-F238E27FC236}">
                <a16:creationId xmlns:a16="http://schemas.microsoft.com/office/drawing/2014/main" id="{D25BB950-B045-4231-B420-FFCC878EC5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6125" y="5121275"/>
            <a:ext cx="3032125" cy="593725"/>
            <a:chOff x="470" y="3226"/>
            <a:chExt cx="1910" cy="374"/>
          </a:xfrm>
        </p:grpSpPr>
        <p:sp>
          <p:nvSpPr>
            <p:cNvPr id="79" name="AutoShape 45">
              <a:extLst>
                <a:ext uri="{FF2B5EF4-FFF2-40B4-BE49-F238E27FC236}">
                  <a16:creationId xmlns:a16="http://schemas.microsoft.com/office/drawing/2014/main" id="{31077E62-DBA0-4AC4-9167-FE4A055333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0" y="3226"/>
              <a:ext cx="191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7">
              <a:extLst>
                <a:ext uri="{FF2B5EF4-FFF2-40B4-BE49-F238E27FC236}">
                  <a16:creationId xmlns:a16="http://schemas.microsoft.com/office/drawing/2014/main" id="{95540A45-A3A4-4B4A-9CC6-CD5B74C74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284"/>
              <a:ext cx="72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11,631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1" name="Group 50">
            <a:extLst>
              <a:ext uri="{FF2B5EF4-FFF2-40B4-BE49-F238E27FC236}">
                <a16:creationId xmlns:a16="http://schemas.microsoft.com/office/drawing/2014/main" id="{1B2B7ABF-2F45-4759-AA75-CB4BCB2C88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29238" y="5099050"/>
            <a:ext cx="3032125" cy="601663"/>
            <a:chOff x="3357" y="3212"/>
            <a:chExt cx="1910" cy="379"/>
          </a:xfrm>
        </p:grpSpPr>
        <p:sp>
          <p:nvSpPr>
            <p:cNvPr id="82" name="AutoShape 49">
              <a:extLst>
                <a:ext uri="{FF2B5EF4-FFF2-40B4-BE49-F238E27FC236}">
                  <a16:creationId xmlns:a16="http://schemas.microsoft.com/office/drawing/2014/main" id="{C7271ADE-B314-4F52-8BCA-7684C4F7EB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57" y="3212"/>
              <a:ext cx="191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51">
              <a:extLst>
                <a:ext uri="{FF2B5EF4-FFF2-40B4-BE49-F238E27FC236}">
                  <a16:creationId xmlns:a16="http://schemas.microsoft.com/office/drawing/2014/main" id="{3B6AA223-5F37-482F-B36D-58C033156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3274"/>
              <a:ext cx="51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352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55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F4BD4E-9EFD-4E6F-894F-44A04E1C466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571354" y="637086"/>
            <a:ext cx="0" cy="5742732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0FE35-6F52-42AE-8FE3-2A5A2B1F6974}"/>
              </a:ext>
            </a:extLst>
          </p:cNvPr>
          <p:cNvGrpSpPr/>
          <p:nvPr/>
        </p:nvGrpSpPr>
        <p:grpSpPr>
          <a:xfrm>
            <a:off x="-1292" y="0"/>
            <a:ext cx="9145292" cy="954014"/>
            <a:chOff x="-1292" y="16263"/>
            <a:chExt cx="9145292" cy="954014"/>
          </a:xfrm>
          <a:solidFill>
            <a:schemeClr val="accent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BBE584-583C-4A7E-BBBB-374B52899F2D}"/>
                </a:ext>
              </a:extLst>
            </p:cNvPr>
            <p:cNvSpPr/>
            <p:nvPr/>
          </p:nvSpPr>
          <p:spPr>
            <a:xfrm>
              <a:off x="-1292" y="16263"/>
              <a:ext cx="9145292" cy="637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ailec" pitchFamily="2" charset="77"/>
              </a:endParaRPr>
            </a:p>
          </p:txBody>
        </p:sp>
        <p:sp>
          <p:nvSpPr>
            <p:cNvPr id="7" name="Triangle 33">
              <a:extLst>
                <a:ext uri="{FF2B5EF4-FFF2-40B4-BE49-F238E27FC236}">
                  <a16:creationId xmlns:a16="http://schemas.microsoft.com/office/drawing/2014/main" id="{234C624E-80B6-45B1-8886-8AB58F275C91}"/>
                </a:ext>
              </a:extLst>
            </p:cNvPr>
            <p:cNvSpPr/>
            <p:nvPr/>
          </p:nvSpPr>
          <p:spPr>
            <a:xfrm rot="10800000">
              <a:off x="259076" y="648127"/>
              <a:ext cx="1014891" cy="3221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Sailec" pitchFamily="2" charset="77"/>
              </a:endParaRPr>
            </a:p>
          </p:txBody>
        </p:sp>
      </p:grp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6DAC97D-111A-4A40-AC8B-FB5AF71E5D48}"/>
              </a:ext>
            </a:extLst>
          </p:cNvPr>
          <p:cNvSpPr txBox="1">
            <a:spLocks/>
          </p:cNvSpPr>
          <p:nvPr/>
        </p:nvSpPr>
        <p:spPr>
          <a:xfrm>
            <a:off x="1288871" y="123750"/>
            <a:ext cx="7855129" cy="360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u="none" strike="noStrike" kern="1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ilec Black" pitchFamily="2" charset="77"/>
              </a:rPr>
              <a:t>ECONOMIC IMPACT ANALYSIS</a:t>
            </a:r>
            <a:endParaRPr kumimoji="0" lang="en-US" sz="2000" u="sng" strike="noStrike" kern="1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ilec Black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EEF429-8442-44DB-8674-BC652659A73A}"/>
              </a:ext>
            </a:extLst>
          </p:cNvPr>
          <p:cNvSpPr/>
          <p:nvPr/>
        </p:nvSpPr>
        <p:spPr>
          <a:xfrm>
            <a:off x="-6372" y="6395691"/>
            <a:ext cx="9145292" cy="486121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6888F5-7A8E-4FA3-953F-AA3CE433FF11}"/>
              </a:ext>
            </a:extLst>
          </p:cNvPr>
          <p:cNvSpPr/>
          <p:nvPr/>
        </p:nvSpPr>
        <p:spPr>
          <a:xfrm>
            <a:off x="381000" y="6379818"/>
            <a:ext cx="5943600" cy="4861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All results measured in income, not sales. Results are net of counterfactual scenarios.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3D8CF4-7114-4E67-9009-29E4A4CD9837}"/>
              </a:ext>
            </a:extLst>
          </p:cNvPr>
          <p:cNvGrpSpPr/>
          <p:nvPr/>
        </p:nvGrpSpPr>
        <p:grpSpPr>
          <a:xfrm>
            <a:off x="0" y="4579170"/>
            <a:ext cx="4575536" cy="276999"/>
            <a:chOff x="0" y="4579170"/>
            <a:chExt cx="4575536" cy="2769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04EEFA-5460-46F9-82EF-ECBC8E09149E}"/>
                </a:ext>
              </a:extLst>
            </p:cNvPr>
            <p:cNvSpPr/>
            <p:nvPr/>
          </p:nvSpPr>
          <p:spPr>
            <a:xfrm>
              <a:off x="0" y="4579170"/>
              <a:ext cx="45755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spc="300" dirty="0">
                  <a:solidFill>
                    <a:srgbClr val="000000"/>
                  </a:solidFill>
                  <a:latin typeface="Sailec" pitchFamily="2" charset="77"/>
                  <a:cs typeface="Century Gothic"/>
                </a:rPr>
                <a:t>OR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620946-6A8D-4881-8539-0C4D59D8E31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726738"/>
              <a:ext cx="1981200" cy="0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D8F357-8B98-4F3B-A99E-18169B2916E1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V="1">
              <a:off x="2514600" y="4717670"/>
              <a:ext cx="2060936" cy="15876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313885D-7524-451D-ABC8-6D057E512A5C}"/>
              </a:ext>
            </a:extLst>
          </p:cNvPr>
          <p:cNvSpPr txBox="1">
            <a:spLocks/>
          </p:cNvSpPr>
          <p:nvPr/>
        </p:nvSpPr>
        <p:spPr>
          <a:xfrm>
            <a:off x="8522" y="5651500"/>
            <a:ext cx="4558493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Jobs supported in the state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A670741-7D3C-45A1-87CD-A50BD8B8E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2" y="3878269"/>
            <a:ext cx="4558493" cy="5207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1400" dirty="0">
                <a:latin typeface="Sailec" panose="00000500000000000000" pitchFamily="50" charset="0"/>
              </a:rPr>
              <a:t>Added state income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3BFB8BF-C6BB-4677-8C53-184581DE6E47}"/>
              </a:ext>
            </a:extLst>
          </p:cNvPr>
          <p:cNvSpPr txBox="1">
            <a:spLocks/>
          </p:cNvSpPr>
          <p:nvPr/>
        </p:nvSpPr>
        <p:spPr>
          <a:xfrm>
            <a:off x="4577659" y="5651500"/>
            <a:ext cx="4558493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Jobs supported in the state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3E504EE-86C4-4754-B21C-182CAE59D08A}"/>
              </a:ext>
            </a:extLst>
          </p:cNvPr>
          <p:cNvSpPr txBox="1">
            <a:spLocks/>
          </p:cNvSpPr>
          <p:nvPr/>
        </p:nvSpPr>
        <p:spPr>
          <a:xfrm>
            <a:off x="4577659" y="3878269"/>
            <a:ext cx="4558493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Added state income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63B8A3-57BC-4CD1-88E2-E0EA506F7C02}"/>
              </a:ext>
            </a:extLst>
          </p:cNvPr>
          <p:cNvGrpSpPr/>
          <p:nvPr/>
        </p:nvGrpSpPr>
        <p:grpSpPr>
          <a:xfrm>
            <a:off x="4569137" y="4569255"/>
            <a:ext cx="4575536" cy="276999"/>
            <a:chOff x="4566274" y="4569255"/>
            <a:chExt cx="4575536" cy="27699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65BBE7E-A45E-4DC4-9F04-76FD5DDC3A28}"/>
                </a:ext>
              </a:extLst>
            </p:cNvPr>
            <p:cNvSpPr/>
            <p:nvPr/>
          </p:nvSpPr>
          <p:spPr>
            <a:xfrm>
              <a:off x="4566274" y="4569255"/>
              <a:ext cx="45755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spc="300" dirty="0">
                  <a:solidFill>
                    <a:srgbClr val="000000"/>
                  </a:solidFill>
                  <a:latin typeface="Sailec" pitchFamily="2" charset="77"/>
                  <a:cs typeface="Century Gothic"/>
                </a:rPr>
                <a:t>OR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225A23-37D7-4DE9-803D-F5230D395EFC}"/>
                </a:ext>
              </a:extLst>
            </p:cNvPr>
            <p:cNvCxnSpPr>
              <a:cxnSpLocks/>
            </p:cNvCxnSpPr>
            <p:nvPr/>
          </p:nvCxnSpPr>
          <p:spPr>
            <a:xfrm>
              <a:off x="4566274" y="4716823"/>
              <a:ext cx="1981200" cy="0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52FA1F-3C4B-4B67-A562-3D6E5891E7DB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flipV="1">
              <a:off x="7080874" y="4707755"/>
              <a:ext cx="2060936" cy="15876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AFBC4DC6-E12B-4535-9609-EDB67533D90D}"/>
              </a:ext>
            </a:extLst>
          </p:cNvPr>
          <p:cNvSpPr txBox="1">
            <a:spLocks/>
          </p:cNvSpPr>
          <p:nvPr/>
        </p:nvSpPr>
        <p:spPr>
          <a:xfrm>
            <a:off x="0" y="1872284"/>
            <a:ext cx="4575536" cy="7201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ailec" pitchFamily="2" charset="77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Sailec Medium" pitchFamily="2" charset="77"/>
                <a:cs typeface="Century Gothic"/>
              </a:rPr>
              <a:t>Student </a:t>
            </a:r>
            <a:br>
              <a:rPr lang="en-US" sz="2000" dirty="0">
                <a:latin typeface="Sailec Medium" pitchFamily="2" charset="77"/>
                <a:cs typeface="Century Gothic"/>
              </a:rPr>
            </a:br>
            <a:r>
              <a:rPr lang="en-US" sz="2000" dirty="0">
                <a:latin typeface="Sailec Medium" pitchFamily="2" charset="77"/>
                <a:cs typeface="Century Gothic"/>
              </a:rPr>
              <a:t>Spending Impact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64E5B0-AEA4-47AA-8663-D7C03B5B984B}"/>
              </a:ext>
            </a:extLst>
          </p:cNvPr>
          <p:cNvSpPr/>
          <p:nvPr/>
        </p:nvSpPr>
        <p:spPr>
          <a:xfrm>
            <a:off x="0" y="2586187"/>
            <a:ext cx="4575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Sailec" pitchFamily="2" charset="77"/>
                <a:cs typeface="Century Gothic"/>
              </a:rPr>
              <a:t>Relocated/retained </a:t>
            </a:r>
            <a: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student </a:t>
            </a:r>
            <a:b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</a:br>
            <a: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spending + ripple effects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37E6F64-F00C-4F53-B139-A9CA1BD06DB4}"/>
              </a:ext>
            </a:extLst>
          </p:cNvPr>
          <p:cNvSpPr/>
          <p:nvPr/>
        </p:nvSpPr>
        <p:spPr>
          <a:xfrm>
            <a:off x="1928032" y="1051537"/>
            <a:ext cx="719471" cy="7194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40D649A-708F-4CFD-95B2-5555E1F6E5B2}"/>
              </a:ext>
            </a:extLst>
          </p:cNvPr>
          <p:cNvSpPr txBox="1">
            <a:spLocks/>
          </p:cNvSpPr>
          <p:nvPr/>
        </p:nvSpPr>
        <p:spPr>
          <a:xfrm>
            <a:off x="4569137" y="1872284"/>
            <a:ext cx="4575536" cy="7201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ailec" pitchFamily="2" charset="77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Sailec Medium" pitchFamily="2" charset="77"/>
                <a:cs typeface="Century Gothic"/>
              </a:rPr>
              <a:t>Alumni</a:t>
            </a:r>
            <a:br>
              <a:rPr lang="en-US" sz="2000" dirty="0">
                <a:latin typeface="Sailec Medium" pitchFamily="2" charset="77"/>
                <a:cs typeface="Century Gothic"/>
              </a:rPr>
            </a:br>
            <a:r>
              <a:rPr lang="en-US" sz="2000" dirty="0">
                <a:latin typeface="Sailec Medium" pitchFamily="2" charset="77"/>
                <a:cs typeface="Century Gothic"/>
              </a:rPr>
              <a:t>Impact</a:t>
            </a:r>
            <a:br>
              <a:rPr lang="en-US" sz="2000" dirty="0">
                <a:latin typeface="Sailec Medium" pitchFamily="2" charset="77"/>
                <a:cs typeface="Century Gothic"/>
              </a:rPr>
            </a:br>
            <a:br>
              <a:rPr lang="en-US" sz="2000" dirty="0">
                <a:latin typeface="Sailec Medium" pitchFamily="2" charset="77"/>
                <a:cs typeface="Century Gothic"/>
              </a:rPr>
            </a:br>
            <a:endParaRPr lang="en-US" sz="2000" dirty="0">
              <a:latin typeface="Sailec Medium" pitchFamily="2" charset="77"/>
              <a:cs typeface="Century Gothic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8173BF-6B32-49D3-8463-3581546E9D9C}"/>
              </a:ext>
            </a:extLst>
          </p:cNvPr>
          <p:cNvSpPr/>
          <p:nvPr/>
        </p:nvSpPr>
        <p:spPr>
          <a:xfrm>
            <a:off x="4569137" y="2586187"/>
            <a:ext cx="4575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Higher alumni earnings and increased </a:t>
            </a:r>
            <a:b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</a:br>
            <a:r>
              <a:rPr lang="en-US" sz="1200" i="1" dirty="0">
                <a:solidFill>
                  <a:srgbClr val="000000"/>
                </a:solidFill>
                <a:latin typeface="Sailec" pitchFamily="2" charset="77"/>
                <a:cs typeface="Century Gothic"/>
              </a:rPr>
              <a:t>business profit + ripple effects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10A2C92-28F6-4E91-A03E-833F3F0E0DB7}"/>
              </a:ext>
            </a:extLst>
          </p:cNvPr>
          <p:cNvSpPr/>
          <p:nvPr/>
        </p:nvSpPr>
        <p:spPr>
          <a:xfrm>
            <a:off x="6488391" y="1051537"/>
            <a:ext cx="719471" cy="7194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" name="Picture 70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D0D33CD9-1E09-48C7-B31C-EDE9898B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36" y="1014860"/>
            <a:ext cx="809050" cy="809050"/>
          </a:xfrm>
          <a:prstGeom prst="rect">
            <a:avLst/>
          </a:prstGeom>
        </p:spPr>
      </p:pic>
      <p:pic>
        <p:nvPicPr>
          <p:cNvPr id="72" name="Picture 71" descr="A picture containing drawing, street&#10;&#10;Description automatically generated">
            <a:extLst>
              <a:ext uri="{FF2B5EF4-FFF2-40B4-BE49-F238E27FC236}">
                <a16:creationId xmlns:a16="http://schemas.microsoft.com/office/drawing/2014/main" id="{166F964E-24BB-4574-845D-125CE73AF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11" y="925835"/>
            <a:ext cx="807042" cy="807042"/>
          </a:xfrm>
          <a:prstGeom prst="rect">
            <a:avLst/>
          </a:prstGeom>
        </p:spPr>
      </p:pic>
      <p:pic>
        <p:nvPicPr>
          <p:cNvPr id="73" name="Picture 72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4B801068-50E8-4A76-B2B1-7269CA5FE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7" y="-12939"/>
            <a:ext cx="851108" cy="851108"/>
          </a:xfrm>
          <a:prstGeom prst="rect">
            <a:avLst/>
          </a:prstGeom>
        </p:spPr>
      </p:pic>
      <p:grpSp>
        <p:nvGrpSpPr>
          <p:cNvPr id="37" name="Group 4">
            <a:extLst>
              <a:ext uri="{FF2B5EF4-FFF2-40B4-BE49-F238E27FC236}">
                <a16:creationId xmlns:a16="http://schemas.microsoft.com/office/drawing/2014/main" id="{C54C8DC7-4CF9-4CB3-B696-9C431D2834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725" y="4224338"/>
            <a:ext cx="4278313" cy="593725"/>
            <a:chOff x="54" y="2661"/>
            <a:chExt cx="2695" cy="374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id="{19507E8F-B00D-4DEE-A226-503956209C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" y="2661"/>
              <a:ext cx="2695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7">
            <a:extLst>
              <a:ext uri="{FF2B5EF4-FFF2-40B4-BE49-F238E27FC236}">
                <a16:creationId xmlns:a16="http://schemas.microsoft.com/office/drawing/2014/main" id="{C6C3B07A-4F98-46CE-BACB-39BB917AB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1525" y="3290888"/>
            <a:ext cx="3032125" cy="593725"/>
            <a:chOff x="486" y="2073"/>
            <a:chExt cx="1910" cy="374"/>
          </a:xfrm>
        </p:grpSpPr>
        <p:sp>
          <p:nvSpPr>
            <p:cNvPr id="40" name="AutoShape 6">
              <a:extLst>
                <a:ext uri="{FF2B5EF4-FFF2-40B4-BE49-F238E27FC236}">
                  <a16:creationId xmlns:a16="http://schemas.microsoft.com/office/drawing/2014/main" id="{90CD12E5-E0B9-4C82-9C63-29FDE1AB72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2073"/>
              <a:ext cx="191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8">
              <a:extLst>
                <a:ext uri="{FF2B5EF4-FFF2-40B4-BE49-F238E27FC236}">
                  <a16:creationId xmlns:a16="http://schemas.microsoft.com/office/drawing/2014/main" id="{7D3CADFE-C366-4B69-A048-FAE7CD671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" y="2131"/>
              <a:ext cx="1608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$181.2 million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11">
            <a:extLst>
              <a:ext uri="{FF2B5EF4-FFF2-40B4-BE49-F238E27FC236}">
                <a16:creationId xmlns:a16="http://schemas.microsoft.com/office/drawing/2014/main" id="{3B63FDC5-DEC1-43C8-A75B-6C89FF99E7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40350" y="3290888"/>
            <a:ext cx="3032125" cy="593725"/>
            <a:chOff x="3364" y="2073"/>
            <a:chExt cx="1910" cy="374"/>
          </a:xfrm>
        </p:grpSpPr>
        <p:sp>
          <p:nvSpPr>
            <p:cNvPr id="43" name="AutoShape 10">
              <a:extLst>
                <a:ext uri="{FF2B5EF4-FFF2-40B4-BE49-F238E27FC236}">
                  <a16:creationId xmlns:a16="http://schemas.microsoft.com/office/drawing/2014/main" id="{A2F2A2CF-6191-4340-AC10-291F0B3692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64" y="2073"/>
              <a:ext cx="191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F94BAB05-68F9-4ED1-9152-B1542889D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131"/>
              <a:ext cx="1377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$4.8 billion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15">
            <a:extLst>
              <a:ext uri="{FF2B5EF4-FFF2-40B4-BE49-F238E27FC236}">
                <a16:creationId xmlns:a16="http://schemas.microsoft.com/office/drawing/2014/main" id="{6DBDC407-A515-4403-955F-1D32E28E00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9813" y="4214813"/>
            <a:ext cx="2949575" cy="593725"/>
            <a:chOff x="3855" y="2655"/>
            <a:chExt cx="1858" cy="374"/>
          </a:xfrm>
        </p:grpSpPr>
        <p:sp>
          <p:nvSpPr>
            <p:cNvPr id="46" name="AutoShape 14">
              <a:extLst>
                <a:ext uri="{FF2B5EF4-FFF2-40B4-BE49-F238E27FC236}">
                  <a16:creationId xmlns:a16="http://schemas.microsoft.com/office/drawing/2014/main" id="{9AA18986-F987-4100-84E6-9675C9ED7B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5" y="2655"/>
              <a:ext cx="1858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18">
            <a:extLst>
              <a:ext uri="{FF2B5EF4-FFF2-40B4-BE49-F238E27FC236}">
                <a16:creationId xmlns:a16="http://schemas.microsoft.com/office/drawing/2014/main" id="{629F6846-8B60-4784-9E8D-E1C13F73D2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1525" y="5113338"/>
            <a:ext cx="3032125" cy="593725"/>
            <a:chOff x="486" y="3221"/>
            <a:chExt cx="1910" cy="374"/>
          </a:xfrm>
        </p:grpSpPr>
        <p:sp>
          <p:nvSpPr>
            <p:cNvPr id="48" name="AutoShape 17">
              <a:extLst>
                <a:ext uri="{FF2B5EF4-FFF2-40B4-BE49-F238E27FC236}">
                  <a16:creationId xmlns:a16="http://schemas.microsoft.com/office/drawing/2014/main" id="{2A6E395B-F3AC-4234-A48E-FDDC9B0223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3221"/>
              <a:ext cx="191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id="{D0BF8201-FC67-47DA-BBF9-3E86AE125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3279"/>
              <a:ext cx="72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3,936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22">
            <a:extLst>
              <a:ext uri="{FF2B5EF4-FFF2-40B4-BE49-F238E27FC236}">
                <a16:creationId xmlns:a16="http://schemas.microsoft.com/office/drawing/2014/main" id="{93017A2C-E5AB-4A71-B316-723CAF8B12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40350" y="5113338"/>
            <a:ext cx="3032125" cy="593725"/>
            <a:chOff x="3364" y="3221"/>
            <a:chExt cx="1910" cy="374"/>
          </a:xfrm>
        </p:grpSpPr>
        <p:sp>
          <p:nvSpPr>
            <p:cNvPr id="51" name="AutoShape 21">
              <a:extLst>
                <a:ext uri="{FF2B5EF4-FFF2-40B4-BE49-F238E27FC236}">
                  <a16:creationId xmlns:a16="http://schemas.microsoft.com/office/drawing/2014/main" id="{8E1B6A5C-865E-41AE-81D8-5E2051453A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64" y="3221"/>
              <a:ext cx="191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99658E74-13C6-47C5-977C-EB2A04581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" y="3279"/>
              <a:ext cx="806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71,230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87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4">
            <a:extLst>
              <a:ext uri="{FF2B5EF4-FFF2-40B4-BE49-F238E27FC236}">
                <a16:creationId xmlns:a16="http://schemas.microsoft.com/office/drawing/2014/main" id="{96505832-349D-4EE5-8FEF-9E9208051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92075" y="5864225"/>
            <a:ext cx="3032125" cy="723900"/>
            <a:chOff x="-58" y="3694"/>
            <a:chExt cx="1910" cy="456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id="{229F149D-21D4-440D-ACA0-6964C838B0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8" y="3694"/>
              <a:ext cx="191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11031AEF-407F-418A-AD7A-8AD6244DC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3704"/>
              <a:ext cx="653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 Black" panose="00000A00000000000000" pitchFamily="50" charset="0"/>
                </a:rPr>
                <a:t>23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2FFA8FE-276A-4535-9811-262E422BA44A}"/>
              </a:ext>
            </a:extLst>
          </p:cNvPr>
          <p:cNvSpPr/>
          <p:nvPr/>
        </p:nvSpPr>
        <p:spPr>
          <a:xfrm>
            <a:off x="-6372" y="522786"/>
            <a:ext cx="9145292" cy="885498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ilec" pitchFamily="2" charset="77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3D8230-C247-4240-BD1E-C5B3AF039156}"/>
              </a:ext>
            </a:extLst>
          </p:cNvPr>
          <p:cNvSpPr txBox="1">
            <a:spLocks/>
          </p:cNvSpPr>
          <p:nvPr/>
        </p:nvSpPr>
        <p:spPr>
          <a:xfrm>
            <a:off x="1258727" y="774700"/>
            <a:ext cx="769620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8A8D8E"/>
                </a:solidFill>
                <a:latin typeface="Sailec" pitchFamily="2" charset="77"/>
                <a:cs typeface="Century Gothic"/>
              </a:rPr>
              <a:t>Total Impact</a:t>
            </a:r>
            <a:endParaRPr kumimoji="0" lang="en-US" sz="2800" u="sng" strike="noStrike" kern="1200" normalizeH="0" baseline="0" noProof="0" dirty="0">
              <a:ln>
                <a:noFill/>
              </a:ln>
              <a:solidFill>
                <a:srgbClr val="8A8D8E"/>
              </a:solidFill>
              <a:effectLst/>
              <a:uLnTx/>
              <a:uFillTx/>
              <a:latin typeface="Sailec" pitchFamily="2" charset="77"/>
              <a:cs typeface="Century Gothic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3B30BA6-AF3D-4F92-B0A8-94FC336B9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5899880"/>
            <a:ext cx="2500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4800" b="1" dirty="0">
                <a:solidFill>
                  <a:schemeClr val="accent1"/>
                </a:solidFill>
                <a:latin typeface="Sailec Black" pitchFamily="2" charset="77"/>
              </a:rPr>
              <a:t>1</a:t>
            </a:r>
            <a:endParaRPr kumimoji="0" lang="en-US" altLang="en-US" sz="480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Sailec" pitchFamily="2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D7D7BA-EBB7-486B-AAB7-64AD2658246E}"/>
              </a:ext>
            </a:extLst>
          </p:cNvPr>
          <p:cNvGrpSpPr/>
          <p:nvPr/>
        </p:nvGrpSpPr>
        <p:grpSpPr>
          <a:xfrm>
            <a:off x="-1292" y="0"/>
            <a:ext cx="9145292" cy="954014"/>
            <a:chOff x="-1292" y="16263"/>
            <a:chExt cx="9145292" cy="954014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C2F1AA-9643-49DC-AD8F-E776E2231B2E}"/>
                </a:ext>
              </a:extLst>
            </p:cNvPr>
            <p:cNvSpPr/>
            <p:nvPr/>
          </p:nvSpPr>
          <p:spPr>
            <a:xfrm>
              <a:off x="-1292" y="16263"/>
              <a:ext cx="9145292" cy="637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ailec" pitchFamily="2" charset="77"/>
              </a:endParaRPr>
            </a:p>
          </p:txBody>
        </p:sp>
        <p:sp>
          <p:nvSpPr>
            <p:cNvPr id="11" name="Triangle 33">
              <a:extLst>
                <a:ext uri="{FF2B5EF4-FFF2-40B4-BE49-F238E27FC236}">
                  <a16:creationId xmlns:a16="http://schemas.microsoft.com/office/drawing/2014/main" id="{FF274E68-1FF4-4A41-A2EE-98047C9177CA}"/>
                </a:ext>
              </a:extLst>
            </p:cNvPr>
            <p:cNvSpPr/>
            <p:nvPr/>
          </p:nvSpPr>
          <p:spPr>
            <a:xfrm rot="10800000">
              <a:off x="259076" y="648127"/>
              <a:ext cx="1014891" cy="3221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Sailec" pitchFamily="2" charset="77"/>
              </a:endParaRPr>
            </a:p>
          </p:txBody>
        </p:sp>
      </p:grp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747533A-BC67-43B1-B6A3-08839BF06E08}"/>
              </a:ext>
            </a:extLst>
          </p:cNvPr>
          <p:cNvSpPr txBox="1">
            <a:spLocks/>
          </p:cNvSpPr>
          <p:nvPr/>
        </p:nvSpPr>
        <p:spPr>
          <a:xfrm>
            <a:off x="1288871" y="123750"/>
            <a:ext cx="7855129" cy="360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u="none" strike="noStrike" kern="1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ilec Black" pitchFamily="2" charset="77"/>
              </a:rPr>
              <a:t>ECONOMIC IMPACT ANALYSIS</a:t>
            </a:r>
            <a:endParaRPr kumimoji="0" lang="en-US" sz="2000" u="sng" strike="noStrike" kern="1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ilec Black" pitchFamily="2" charset="77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9AED42C-F485-49A2-85C0-65A67808F2BF}"/>
              </a:ext>
            </a:extLst>
          </p:cNvPr>
          <p:cNvSpPr txBox="1">
            <a:spLocks/>
          </p:cNvSpPr>
          <p:nvPr/>
        </p:nvSpPr>
        <p:spPr>
          <a:xfrm>
            <a:off x="1" y="3760370"/>
            <a:ext cx="3043234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Of state’s GRP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BF6DFC-DBCB-45EF-8645-20B7AAB07783}"/>
              </a:ext>
            </a:extLst>
          </p:cNvPr>
          <p:cNvCxnSpPr>
            <a:cxnSpLocks/>
          </p:cNvCxnSpPr>
          <p:nvPr/>
        </p:nvCxnSpPr>
        <p:spPr>
          <a:xfrm>
            <a:off x="3045617" y="1408284"/>
            <a:ext cx="0" cy="5449716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A787B99-9AB4-46E1-BDCD-738284AA7F9A}"/>
              </a:ext>
            </a:extLst>
          </p:cNvPr>
          <p:cNvSpPr txBox="1">
            <a:spLocks/>
          </p:cNvSpPr>
          <p:nvPr/>
        </p:nvSpPr>
        <p:spPr>
          <a:xfrm>
            <a:off x="1" y="2149796"/>
            <a:ext cx="3043234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Total income added </a:t>
            </a:r>
            <a:br>
              <a:rPr lang="en-US" sz="1400" dirty="0"/>
            </a:br>
            <a:r>
              <a:rPr lang="en-US" sz="1400" dirty="0"/>
              <a:t>in the state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34812A8-14B1-4DF4-890C-269E34C888FF}"/>
              </a:ext>
            </a:extLst>
          </p:cNvPr>
          <p:cNvSpPr txBox="1">
            <a:spLocks/>
          </p:cNvSpPr>
          <p:nvPr/>
        </p:nvSpPr>
        <p:spPr>
          <a:xfrm>
            <a:off x="10953" y="4860947"/>
            <a:ext cx="3043234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1400" dirty="0"/>
              <a:t>Total jobs supported </a:t>
            </a:r>
            <a:br>
              <a:rPr lang="en-US" sz="1400" dirty="0"/>
            </a:br>
            <a:r>
              <a:rPr lang="en-US" sz="1400" dirty="0"/>
              <a:t>in the state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27C148-5C03-4D02-9957-C6278BA53D51}"/>
              </a:ext>
            </a:extLst>
          </p:cNvPr>
          <p:cNvGrpSpPr/>
          <p:nvPr/>
        </p:nvGrpSpPr>
        <p:grpSpPr>
          <a:xfrm>
            <a:off x="0" y="2802265"/>
            <a:ext cx="3048000" cy="276999"/>
            <a:chOff x="0" y="2802265"/>
            <a:chExt cx="3048000" cy="27699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0A3AC0-E034-4DC6-BBCA-B895DC62E758}"/>
                </a:ext>
              </a:extLst>
            </p:cNvPr>
            <p:cNvSpPr/>
            <p:nvPr/>
          </p:nvSpPr>
          <p:spPr>
            <a:xfrm>
              <a:off x="0" y="2802265"/>
              <a:ext cx="3048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spc="300" dirty="0">
                  <a:solidFill>
                    <a:srgbClr val="000000"/>
                  </a:solidFill>
                  <a:latin typeface="Sailec" pitchFamily="2" charset="77"/>
                  <a:cs typeface="Century Gothic"/>
                </a:rPr>
                <a:t>OR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7E5F312-1AA9-415E-84C3-E6AFCB22FA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949833"/>
              <a:ext cx="1273967" cy="0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E864F2-75E8-42FF-A249-62A34BE873F6}"/>
                </a:ext>
              </a:extLst>
            </p:cNvPr>
            <p:cNvCxnSpPr/>
            <p:nvPr/>
          </p:nvCxnSpPr>
          <p:spPr>
            <a:xfrm rot="10800000">
              <a:off x="1752600" y="2951421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FD9B33-1C1F-4429-B8F0-409C29133FE8}"/>
              </a:ext>
            </a:extLst>
          </p:cNvPr>
          <p:cNvCxnSpPr>
            <a:cxnSpLocks/>
          </p:cNvCxnSpPr>
          <p:nvPr/>
        </p:nvCxnSpPr>
        <p:spPr>
          <a:xfrm flipH="1">
            <a:off x="0" y="4286509"/>
            <a:ext cx="3048000" cy="0"/>
          </a:xfrm>
          <a:prstGeom prst="line">
            <a:avLst/>
          </a:prstGeom>
          <a:ln w="12700">
            <a:solidFill>
              <a:srgbClr val="D8E5EC"/>
            </a:solidFill>
          </a:ln>
        </p:spPr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6669AEAA-5635-4D26-AB93-CAC942228BA5}"/>
              </a:ext>
            </a:extLst>
          </p:cNvPr>
          <p:cNvSpPr txBox="1">
            <a:spLocks/>
          </p:cNvSpPr>
          <p:nvPr/>
        </p:nvSpPr>
        <p:spPr>
          <a:xfrm>
            <a:off x="1691405" y="6008862"/>
            <a:ext cx="1127995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400" dirty="0"/>
              <a:t>jobs in the state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2B62109-8DF6-4281-A9A9-AE2078DA59B3}"/>
              </a:ext>
            </a:extLst>
          </p:cNvPr>
          <p:cNvSpPr txBox="1">
            <a:spLocks/>
          </p:cNvSpPr>
          <p:nvPr/>
        </p:nvSpPr>
        <p:spPr>
          <a:xfrm>
            <a:off x="594972" y="6008862"/>
            <a:ext cx="471828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Saile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400" dirty="0"/>
              <a:t>out </a:t>
            </a:r>
            <a:br>
              <a:rPr lang="en-US" sz="1400" dirty="0"/>
            </a:br>
            <a:r>
              <a:rPr lang="en-US" sz="1400" dirty="0"/>
              <a:t>of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33E88C5-AB7F-4966-9325-5773114B35D2}"/>
              </a:ext>
            </a:extLst>
          </p:cNvPr>
          <p:cNvGrpSpPr/>
          <p:nvPr/>
        </p:nvGrpSpPr>
        <p:grpSpPr>
          <a:xfrm>
            <a:off x="-8098" y="5534903"/>
            <a:ext cx="3048000" cy="276999"/>
            <a:chOff x="0" y="2802265"/>
            <a:chExt cx="3048000" cy="2769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BA5554-3391-460B-95A1-37A0FC297D64}"/>
                </a:ext>
              </a:extLst>
            </p:cNvPr>
            <p:cNvSpPr/>
            <p:nvPr/>
          </p:nvSpPr>
          <p:spPr>
            <a:xfrm>
              <a:off x="0" y="2802265"/>
              <a:ext cx="3048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spc="300" dirty="0">
                  <a:solidFill>
                    <a:srgbClr val="000000"/>
                  </a:solidFill>
                  <a:latin typeface="Sailec" pitchFamily="2" charset="77"/>
                  <a:cs typeface="Century Gothic"/>
                </a:rPr>
                <a:t>OR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7BA6F10-DB8F-4C59-8BAA-6CE426A4A4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949833"/>
              <a:ext cx="1273967" cy="0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E4CB57-6DD6-496F-B0EC-F7FF4D38FB18}"/>
                </a:ext>
              </a:extLst>
            </p:cNvPr>
            <p:cNvCxnSpPr/>
            <p:nvPr/>
          </p:nvCxnSpPr>
          <p:spPr>
            <a:xfrm rot="10800000">
              <a:off x="1752600" y="2951421"/>
              <a:ext cx="1295400" cy="1588"/>
            </a:xfrm>
            <a:prstGeom prst="line">
              <a:avLst/>
            </a:prstGeom>
            <a:ln w="12700">
              <a:solidFill>
                <a:srgbClr val="D8E5EC"/>
              </a:solidFill>
            </a:ln>
          </p:spPr>
        </p:cxnSp>
      </p:grpSp>
      <p:pic>
        <p:nvPicPr>
          <p:cNvPr id="53" name="Picture 52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1F2EF8E7-565F-49E1-84EE-F45C67390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7" y="-12939"/>
            <a:ext cx="851108" cy="851108"/>
          </a:xfrm>
          <a:prstGeom prst="rect">
            <a:avLst/>
          </a:prstGeom>
        </p:spPr>
      </p:pic>
      <p:grpSp>
        <p:nvGrpSpPr>
          <p:cNvPr id="40" name="Group 8">
            <a:extLst>
              <a:ext uri="{FF2B5EF4-FFF2-40B4-BE49-F238E27FC236}">
                <a16:creationId xmlns:a16="http://schemas.microsoft.com/office/drawing/2014/main" id="{A8878E11-8432-4087-9679-31D2F3F602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1113" y="3203575"/>
            <a:ext cx="3048001" cy="601663"/>
            <a:chOff x="-7" y="2018"/>
            <a:chExt cx="1920" cy="379"/>
          </a:xfrm>
        </p:grpSpPr>
        <p:sp>
          <p:nvSpPr>
            <p:cNvPr id="41" name="AutoShape 7">
              <a:extLst>
                <a:ext uri="{FF2B5EF4-FFF2-40B4-BE49-F238E27FC236}">
                  <a16:creationId xmlns:a16="http://schemas.microsoft.com/office/drawing/2014/main" id="{9B608A9E-5C1A-4C57-89C6-99EAA40A58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7" y="2018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D179039E-BD34-49A6-899F-55613E035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" y="2080"/>
              <a:ext cx="64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3.2%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12">
            <a:extLst>
              <a:ext uri="{FF2B5EF4-FFF2-40B4-BE49-F238E27FC236}">
                <a16:creationId xmlns:a16="http://schemas.microsoft.com/office/drawing/2014/main" id="{19E7BBAC-900F-483E-8DBF-BF70E9EF68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17888" y="1693863"/>
            <a:ext cx="7146925" cy="601662"/>
            <a:chOff x="2153" y="1067"/>
            <a:chExt cx="4502" cy="379"/>
          </a:xfrm>
        </p:grpSpPr>
        <p:sp>
          <p:nvSpPr>
            <p:cNvPr id="44" name="AutoShape 11">
              <a:extLst>
                <a:ext uri="{FF2B5EF4-FFF2-40B4-BE49-F238E27FC236}">
                  <a16:creationId xmlns:a16="http://schemas.microsoft.com/office/drawing/2014/main" id="{D409CA1E-0415-40AC-BA9D-C05E1BD7F1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3" y="1067"/>
              <a:ext cx="450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3">
              <a:extLst>
                <a:ext uri="{FF2B5EF4-FFF2-40B4-BE49-F238E27FC236}">
                  <a16:creationId xmlns:a16="http://schemas.microsoft.com/office/drawing/2014/main" id="{CFFF3480-0A26-465C-8D9F-94492AB0C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" y="1192"/>
              <a:ext cx="195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ailec" panose="00000500000000000000" pitchFamily="50" charset="0"/>
                </a:rPr>
                <a:t>Impacts by industry (jobs supported)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Group 16">
            <a:extLst>
              <a:ext uri="{FF2B5EF4-FFF2-40B4-BE49-F238E27FC236}">
                <a16:creationId xmlns:a16="http://schemas.microsoft.com/office/drawing/2014/main" id="{263C0B4E-6344-4C16-9854-EED0D2C681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3175" y="1706563"/>
            <a:ext cx="3048000" cy="593725"/>
            <a:chOff x="-2" y="1075"/>
            <a:chExt cx="1920" cy="374"/>
          </a:xfrm>
        </p:grpSpPr>
        <p:sp>
          <p:nvSpPr>
            <p:cNvPr id="47" name="AutoShape 15">
              <a:extLst>
                <a:ext uri="{FF2B5EF4-FFF2-40B4-BE49-F238E27FC236}">
                  <a16:creationId xmlns:a16="http://schemas.microsoft.com/office/drawing/2014/main" id="{A9F19553-409C-4C3F-8AFC-6BB65BAE0F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" y="1075"/>
              <a:ext cx="192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7">
              <a:extLst>
                <a:ext uri="{FF2B5EF4-FFF2-40B4-BE49-F238E27FC236}">
                  <a16:creationId xmlns:a16="http://schemas.microsoft.com/office/drawing/2014/main" id="{7BFEC4E4-CE2E-4125-96E5-A1345D9D3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" y="1133"/>
              <a:ext cx="1363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$5.5 billion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9" name="Group 60">
            <a:extLst>
              <a:ext uri="{FF2B5EF4-FFF2-40B4-BE49-F238E27FC236}">
                <a16:creationId xmlns:a16="http://schemas.microsoft.com/office/drawing/2014/main" id="{AE3AF8C7-CF39-4D82-80AC-E4A413A92F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3175" y="4403725"/>
            <a:ext cx="3048000" cy="601663"/>
            <a:chOff x="-2" y="2774"/>
            <a:chExt cx="1920" cy="379"/>
          </a:xfrm>
        </p:grpSpPr>
        <p:sp>
          <p:nvSpPr>
            <p:cNvPr id="90" name="AutoShape 59">
              <a:extLst>
                <a:ext uri="{FF2B5EF4-FFF2-40B4-BE49-F238E27FC236}">
                  <a16:creationId xmlns:a16="http://schemas.microsoft.com/office/drawing/2014/main" id="{EFFB414F-ED41-42D2-BC78-4AA06DBD98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" y="2774"/>
              <a:ext cx="192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1">
              <a:extLst>
                <a:ext uri="{FF2B5EF4-FFF2-40B4-BE49-F238E27FC236}">
                  <a16:creationId xmlns:a16="http://schemas.microsoft.com/office/drawing/2014/main" id="{0411D21B-2B19-400A-A4DE-A2F0569FB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2836"/>
              <a:ext cx="82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293A92"/>
                  </a:solidFill>
                  <a:effectLst/>
                  <a:latin typeface="Sailec" panose="00000500000000000000" pitchFamily="50" charset="0"/>
                </a:rPr>
                <a:t>87,149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00000000-0008-0000-3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363835"/>
              </p:ext>
            </p:extLst>
          </p:nvPr>
        </p:nvGraphicFramePr>
        <p:xfrm>
          <a:off x="2901080" y="2097087"/>
          <a:ext cx="5934076" cy="492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5475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3A92"/>
      </a:accent1>
      <a:accent2>
        <a:srgbClr val="A9BAD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764</Words>
  <Application>Microsoft Office PowerPoint</Application>
  <PresentationFormat>On-screen Show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Sailec Black</vt:lpstr>
      <vt:lpstr>Sailec</vt:lpstr>
      <vt:lpstr>Sailec Light</vt:lpstr>
      <vt:lpstr>Calibri Light</vt:lpstr>
      <vt:lpstr>Arial</vt:lpstr>
      <vt:lpstr>Sailec Thin</vt:lpstr>
      <vt:lpstr>Calibri</vt:lpstr>
      <vt:lpstr>Sailec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 Spending Impact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Hackett</dc:creator>
  <cp:lastModifiedBy>Donna Knox</cp:lastModifiedBy>
  <cp:revision>107</cp:revision>
  <dcterms:created xsi:type="dcterms:W3CDTF">2018-12-03T06:01:17Z</dcterms:created>
  <dcterms:modified xsi:type="dcterms:W3CDTF">2022-02-18T14:58:10Z</dcterms:modified>
</cp:coreProperties>
</file>